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sldIdLst>
    <p:sldId id="256" r:id="rId2"/>
    <p:sldId id="297" r:id="rId3"/>
    <p:sldId id="371" r:id="rId4"/>
    <p:sldId id="415" r:id="rId5"/>
    <p:sldId id="424" r:id="rId6"/>
    <p:sldId id="425" r:id="rId7"/>
    <p:sldId id="429" r:id="rId8"/>
    <p:sldId id="431" r:id="rId9"/>
    <p:sldId id="432" r:id="rId10"/>
    <p:sldId id="439" r:id="rId11"/>
    <p:sldId id="414" r:id="rId12"/>
    <p:sldId id="433" r:id="rId13"/>
    <p:sldId id="435" r:id="rId14"/>
    <p:sldId id="434" r:id="rId15"/>
    <p:sldId id="436" r:id="rId16"/>
    <p:sldId id="437" r:id="rId17"/>
    <p:sldId id="417" r:id="rId18"/>
    <p:sldId id="418" r:id="rId19"/>
    <p:sldId id="419" r:id="rId20"/>
    <p:sldId id="420" r:id="rId21"/>
    <p:sldId id="421" r:id="rId22"/>
    <p:sldId id="423" r:id="rId23"/>
    <p:sldId id="438" r:id="rId24"/>
  </p:sldIdLst>
  <p:sldSz cx="9144000" cy="6858000" type="screen4x3"/>
  <p:notesSz cx="6858000" cy="9144000"/>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1pPr>
    <a:lvl2pPr marL="4572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2pPr>
    <a:lvl3pPr marL="9144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3pPr>
    <a:lvl4pPr marL="13716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4pPr>
    <a:lvl5pPr marL="1828800" algn="l" defTabSz="449263" rtl="0" fontAlgn="base">
      <a:spcBef>
        <a:spcPct val="0"/>
      </a:spcBef>
      <a:spcAft>
        <a:spcPct val="0"/>
      </a:spcAft>
      <a:defRPr sz="2400" kern="1200">
        <a:solidFill>
          <a:schemeClr val="bg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bg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bg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bg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bg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CC"/>
    <a:srgbClr val="993300"/>
    <a:srgbClr val="808080"/>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6" autoAdjust="0"/>
    <p:restoredTop sz="94483" autoAdjust="0"/>
  </p:normalViewPr>
  <p:slideViewPr>
    <p:cSldViewPr>
      <p:cViewPr>
        <p:scale>
          <a:sx n="110" d="100"/>
          <a:sy n="110" d="100"/>
        </p:scale>
        <p:origin x="-1644" y="-42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78"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79"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80"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81"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82"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83" name="Text Box 11"/>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84" name="Rectangle 12"/>
          <p:cNvSpPr>
            <a:spLocks noGrp="1" noChangeArrowheads="1"/>
          </p:cNvSpPr>
          <p:nvPr>
            <p:ph type="dt"/>
          </p:nvPr>
        </p:nvSpPr>
        <p:spPr bwMode="auto">
          <a:xfrm>
            <a:off x="3884613" y="0"/>
            <a:ext cx="2955925" cy="441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000000"/>
              </a:buClr>
              <a:buSzPct val="100000"/>
              <a:buFont typeface="Wingdings" charset="2"/>
              <a:buNone/>
              <a:tabLst>
                <a:tab pos="723900" algn="l"/>
                <a:tab pos="1447800" algn="l"/>
                <a:tab pos="2171700" algn="l"/>
                <a:tab pos="2895600" algn="l"/>
              </a:tabLst>
              <a:defRPr sz="1200">
                <a:solidFill>
                  <a:srgbClr val="000000"/>
                </a:solidFill>
                <a:latin typeface="Times New Roman" pitchFamily="16" charset="0"/>
                <a:cs typeface="Times New Roman" pitchFamily="16" charset="0"/>
              </a:defRPr>
            </a:lvl1pPr>
          </a:lstStyle>
          <a:p>
            <a:pPr>
              <a:defRPr/>
            </a:pPr>
            <a:endParaRPr lang="en-GB"/>
          </a:p>
        </p:txBody>
      </p:sp>
      <p:sp>
        <p:nvSpPr>
          <p:cNvPr id="21518" name="Rectangle 13"/>
          <p:cNvSpPr>
            <a:spLocks noGrp="1" noRot="1" noChangeAspect="1" noChangeArrowheads="1"/>
          </p:cNvSpPr>
          <p:nvPr>
            <p:ph type="sldImg"/>
          </p:nvPr>
        </p:nvSpPr>
        <p:spPr bwMode="auto">
          <a:xfrm>
            <a:off x="1143000" y="685800"/>
            <a:ext cx="4556125" cy="3413125"/>
          </a:xfrm>
          <a:prstGeom prst="rect">
            <a:avLst/>
          </a:prstGeom>
          <a:noFill/>
          <a:ln w="12600">
            <a:solidFill>
              <a:srgbClr val="000000"/>
            </a:solidFill>
            <a:miter lim="800000"/>
            <a:headEnd/>
            <a:tailEnd/>
          </a:ln>
        </p:spPr>
      </p:sp>
      <p:sp>
        <p:nvSpPr>
          <p:cNvPr id="3086" name="Rectangle 14"/>
          <p:cNvSpPr>
            <a:spLocks noGrp="1" noChangeArrowheads="1"/>
          </p:cNvSpPr>
          <p:nvPr>
            <p:ph type="body"/>
          </p:nvPr>
        </p:nvSpPr>
        <p:spPr bwMode="auto">
          <a:xfrm>
            <a:off x="685800" y="4343400"/>
            <a:ext cx="5470525" cy="40989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87" name="Text Box 15"/>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lgn="ctr">
              <a:lnSpc>
                <a:spcPct val="61000"/>
              </a:lnSpc>
              <a:buClr>
                <a:srgbClr val="FFFFFF"/>
              </a:buClr>
              <a:buSzPct val="100000"/>
              <a:buFont typeface="Times New Roman" pitchFamily="16" charset="0"/>
              <a:buNone/>
              <a:defRPr/>
            </a:pPr>
            <a:endParaRPr lang="en-GB">
              <a:latin typeface="Times New Roman" pitchFamily="16" charset="0"/>
              <a:cs typeface="Times New Roman" pitchFamily="16" charset="0"/>
            </a:endParaRPr>
          </a:p>
        </p:txBody>
      </p:sp>
      <p:sp>
        <p:nvSpPr>
          <p:cNvPr id="3088" name="Rectangle 16"/>
          <p:cNvSpPr>
            <a:spLocks noGrp="1" noChangeArrowheads="1"/>
          </p:cNvSpPr>
          <p:nvPr>
            <p:ph type="sldNum"/>
          </p:nvPr>
        </p:nvSpPr>
        <p:spPr bwMode="auto">
          <a:xfrm>
            <a:off x="3884613" y="8685213"/>
            <a:ext cx="2955925" cy="4413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Clr>
                <a:srgbClr val="000000"/>
              </a:buClr>
              <a:buSzPct val="100000"/>
              <a:buFont typeface="Wingdings" charset="2"/>
              <a:buNone/>
              <a:tabLst>
                <a:tab pos="723900" algn="l"/>
                <a:tab pos="1447800" algn="l"/>
                <a:tab pos="2171700" algn="l"/>
                <a:tab pos="2895600" algn="l"/>
              </a:tabLst>
              <a:defRPr sz="1200">
                <a:solidFill>
                  <a:srgbClr val="000000"/>
                </a:solidFill>
                <a:latin typeface="Times New Roman" pitchFamily="16" charset="0"/>
                <a:cs typeface="Times New Roman" pitchFamily="16" charset="0"/>
              </a:defRPr>
            </a:lvl1pPr>
          </a:lstStyle>
          <a:p>
            <a:pPr>
              <a:defRPr/>
            </a:pPr>
            <a:fld id="{93BBAA28-016D-4DC2-8FF3-7E70308E70B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6"/>
          <p:cNvSpPr>
            <a:spLocks noGrp="1" noChangeArrowheads="1"/>
          </p:cNvSpPr>
          <p:nvPr>
            <p:ph type="sldNum" sz="quarter"/>
          </p:nvPr>
        </p:nvSpPr>
        <p:spPr>
          <a:noFill/>
        </p:spPr>
        <p:txBody>
          <a:bodyPr/>
          <a:lstStyle/>
          <a:p>
            <a:pPr>
              <a:buFont typeface="Wingdings" pitchFamily="2" charset="2"/>
              <a:buNone/>
            </a:pPr>
            <a:fld id="{22D10635-057C-4CF0-AD40-0BD5FB5A513A}" type="slidenum">
              <a:rPr lang="en-GB" smtClean="0">
                <a:latin typeface="Times New Roman" pitchFamily="18" charset="0"/>
                <a:cs typeface="Times New Roman" pitchFamily="18" charset="0"/>
              </a:rPr>
              <a:pPr>
                <a:buFont typeface="Wingdings" pitchFamily="2" charset="2"/>
                <a:buNone/>
              </a:pPr>
              <a:t>1</a:t>
            </a:fld>
            <a:endParaRPr lang="en-GB" smtClean="0">
              <a:latin typeface="Times New Roman" pitchFamily="18" charset="0"/>
              <a:cs typeface="Times New Roman" pitchFamily="18" charset="0"/>
            </a:endParaRPr>
          </a:p>
        </p:txBody>
      </p:sp>
      <p:sp>
        <p:nvSpPr>
          <p:cNvPr id="225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2532"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10</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11</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12</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13</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14</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15</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16</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17</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18</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19</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6"/>
          <p:cNvSpPr>
            <a:spLocks noGrp="1" noChangeArrowheads="1"/>
          </p:cNvSpPr>
          <p:nvPr>
            <p:ph type="sldNum" sz="quarter"/>
          </p:nvPr>
        </p:nvSpPr>
        <p:spPr>
          <a:noFill/>
        </p:spPr>
        <p:txBody>
          <a:bodyPr/>
          <a:lstStyle/>
          <a:p>
            <a:pPr>
              <a:buFont typeface="Wingdings" pitchFamily="2" charset="2"/>
              <a:buNone/>
            </a:pPr>
            <a:fld id="{2F9EA001-6EF8-45D7-832C-C563936919A4}" type="slidenum">
              <a:rPr lang="en-GB" smtClean="0">
                <a:latin typeface="Times New Roman" pitchFamily="18" charset="0"/>
                <a:cs typeface="Times New Roman" pitchFamily="18" charset="0"/>
              </a:rPr>
              <a:pPr>
                <a:buFont typeface="Wingdings" pitchFamily="2" charset="2"/>
                <a:buNone/>
              </a:pPr>
              <a:t>2</a:t>
            </a:fld>
            <a:endParaRPr lang="en-GB" smtClean="0">
              <a:latin typeface="Times New Roman" pitchFamily="18" charset="0"/>
              <a:cs typeface="Times New Roman" pitchFamily="18" charset="0"/>
            </a:endParaRPr>
          </a:p>
        </p:txBody>
      </p:sp>
      <p:sp>
        <p:nvSpPr>
          <p:cNvPr id="235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3556"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20</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21</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22</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23</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3</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4</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5</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6</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7</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8</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6"/>
          <p:cNvSpPr>
            <a:spLocks noGrp="1" noChangeArrowheads="1"/>
          </p:cNvSpPr>
          <p:nvPr>
            <p:ph type="sldNum" sz="quarter"/>
          </p:nvPr>
        </p:nvSpPr>
        <p:spPr>
          <a:noFill/>
        </p:spPr>
        <p:txBody>
          <a:bodyPr/>
          <a:lstStyle/>
          <a:p>
            <a:pPr>
              <a:buFont typeface="Wingdings" pitchFamily="2" charset="2"/>
              <a:buNone/>
            </a:pPr>
            <a:fld id="{33CCA673-0A1A-4040-A2BB-3B22B50A55C6}" type="slidenum">
              <a:rPr lang="en-GB" smtClean="0">
                <a:latin typeface="Times New Roman" pitchFamily="18" charset="0"/>
                <a:cs typeface="Times New Roman" pitchFamily="18" charset="0"/>
              </a:rPr>
              <a:pPr>
                <a:buFont typeface="Wingdings" pitchFamily="2" charset="2"/>
                <a:buNone/>
              </a:pPr>
              <a:t>9</a:t>
            </a:fld>
            <a:endParaRPr lang="en-GB" smtClean="0">
              <a:latin typeface="Times New Roman" pitchFamily="18" charset="0"/>
              <a:cs typeface="Times New Roman" pitchFamily="18"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algn="ctr">
              <a:lnSpc>
                <a:spcPct val="61000"/>
              </a:lnSpc>
              <a:buClr>
                <a:srgbClr val="FFFFFF"/>
              </a:buClr>
              <a:buSzPct val="100000"/>
              <a:buFont typeface="Times New Roman" pitchFamily="18" charset="0"/>
              <a:buNone/>
            </a:pPr>
            <a:endParaRPr lang="en-US"/>
          </a:p>
        </p:txBody>
      </p:sp>
      <p:sp>
        <p:nvSpPr>
          <p:cNvPr id="25604" name="Rectangle 2"/>
          <p:cNvSpPr>
            <a:spLocks noGrp="1" noChangeArrowheads="1"/>
          </p:cNvSpPr>
          <p:nvPr>
            <p:ph type="body"/>
          </p:nvPr>
        </p:nvSpPr>
        <p:spPr>
          <a:xfrm>
            <a:off x="685800" y="4343400"/>
            <a:ext cx="5472113" cy="4100513"/>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738188"/>
            <a:ext cx="1947862" cy="5341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6113" y="738188"/>
            <a:ext cx="5695950" cy="5341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2063" cy="409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981200"/>
            <a:ext cx="3802062" cy="409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46113" y="738188"/>
            <a:ext cx="6156325" cy="117475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685800" y="1981200"/>
            <a:ext cx="7756525" cy="40989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mj-lt"/>
          <a:ea typeface="+mj-ea"/>
          <a:cs typeface="+mj-cs"/>
        </a:defRPr>
      </a:lvl1pPr>
      <a:lvl2pPr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2pPr>
      <a:lvl3pPr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3pPr>
      <a:lvl4pPr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4pPr>
      <a:lvl5pPr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5pPr>
      <a:lvl6pPr marL="457200"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6pPr>
      <a:lvl7pPr marL="914400"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7pPr>
      <a:lvl8pPr marL="1371600"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8pPr>
      <a:lvl9pPr marL="1828800" algn="l" defTabSz="449263" rtl="0" eaLnBrk="0" fontAlgn="base" hangingPunct="0">
        <a:lnSpc>
          <a:spcPct val="50000"/>
        </a:lnSpc>
        <a:spcBef>
          <a:spcPct val="0"/>
        </a:spcBef>
        <a:spcAft>
          <a:spcPct val="0"/>
        </a:spcAft>
        <a:buClr>
          <a:srgbClr val="333333"/>
        </a:buClr>
        <a:buSzPct val="100000"/>
        <a:buFont typeface="Arial" charset="0"/>
        <a:defRPr sz="3600">
          <a:solidFill>
            <a:srgbClr val="333333"/>
          </a:solidFill>
          <a:latin typeface="Arial" charset="0"/>
          <a:cs typeface="Times New Roman" pitchFamily="16" charset="0"/>
        </a:defRPr>
      </a:lvl9pPr>
    </p:titleStyle>
    <p:bodyStyle>
      <a:lvl1pPr marL="327025" indent="-327025" algn="l" defTabSz="449263" rtl="0" eaLnBrk="0" fontAlgn="base" hangingPunct="0">
        <a:lnSpc>
          <a:spcPct val="50000"/>
        </a:lnSpc>
        <a:spcBef>
          <a:spcPts val="550"/>
        </a:spcBef>
        <a:spcAft>
          <a:spcPct val="0"/>
        </a:spcAft>
        <a:buClr>
          <a:srgbClr val="333333"/>
        </a:buClr>
        <a:buSzPct val="100000"/>
        <a:buFont typeface="Arial" charset="0"/>
        <a:buChar char="•"/>
        <a:defRPr sz="2200" b="1">
          <a:solidFill>
            <a:srgbClr val="333333"/>
          </a:solidFill>
          <a:latin typeface="+mn-lt"/>
          <a:ea typeface="+mn-ea"/>
          <a:cs typeface="+mn-cs"/>
        </a:defRPr>
      </a:lvl1pPr>
      <a:lvl2pPr marL="727075" indent="-269875" algn="l" defTabSz="449263" rtl="0" eaLnBrk="0" fontAlgn="base" hangingPunct="0">
        <a:lnSpc>
          <a:spcPct val="50000"/>
        </a:lnSpc>
        <a:spcBef>
          <a:spcPts val="700"/>
        </a:spcBef>
        <a:spcAft>
          <a:spcPct val="0"/>
        </a:spcAft>
        <a:buClr>
          <a:srgbClr val="FFFFFF"/>
        </a:buClr>
        <a:buSzPct val="100000"/>
        <a:buFont typeface="Arial Unicode MS" pitchFamily="34" charset="-128"/>
        <a:buChar char="–"/>
        <a:defRPr sz="2800">
          <a:solidFill>
            <a:srgbClr val="FFFFFF"/>
          </a:solidFill>
          <a:latin typeface="Arial Unicode MS" pitchFamily="32" charset="0"/>
          <a:cs typeface="+mn-cs"/>
        </a:defRPr>
      </a:lvl2pPr>
      <a:lvl3pPr marL="1143000" indent="-228600" algn="l" defTabSz="449263" rtl="0" eaLnBrk="0" fontAlgn="base" hangingPunct="0">
        <a:lnSpc>
          <a:spcPct val="50000"/>
        </a:lnSpc>
        <a:spcBef>
          <a:spcPts val="350"/>
        </a:spcBef>
        <a:spcAft>
          <a:spcPct val="0"/>
        </a:spcAft>
        <a:buClr>
          <a:srgbClr val="FFFFFF"/>
        </a:buClr>
        <a:buSzPct val="100000"/>
        <a:buFont typeface="Arial Unicode MS" pitchFamily="34" charset="-128"/>
        <a:buChar char="•"/>
        <a:defRPr sz="1400">
          <a:solidFill>
            <a:srgbClr val="FFFFFF"/>
          </a:solidFill>
          <a:latin typeface="Arial Unicode MS" pitchFamily="32" charset="0"/>
          <a:cs typeface="+mn-cs"/>
        </a:defRPr>
      </a:lvl3pPr>
      <a:lvl4pPr marL="1600200" indent="-228600" algn="l" defTabSz="449263" rtl="0" eaLnBrk="0" fontAlgn="base" hangingPunct="0">
        <a:lnSpc>
          <a:spcPct val="50000"/>
        </a:lnSpc>
        <a:spcBef>
          <a:spcPts val="350"/>
        </a:spcBef>
        <a:spcAft>
          <a:spcPct val="0"/>
        </a:spcAft>
        <a:buClr>
          <a:srgbClr val="FFFFFF"/>
        </a:buClr>
        <a:buSzPct val="100000"/>
        <a:buFont typeface="Arial Unicode MS" pitchFamily="34" charset="-128"/>
        <a:buChar char="–"/>
        <a:defRPr sz="1400">
          <a:solidFill>
            <a:srgbClr val="FFFFFF"/>
          </a:solidFill>
          <a:latin typeface="Arial Unicode MS" pitchFamily="32" charset="0"/>
          <a:cs typeface="+mn-cs"/>
        </a:defRPr>
      </a:lvl4pPr>
      <a:lvl5pPr marL="2057400" indent="-228600" algn="l" defTabSz="449263" rtl="0" eaLnBrk="0" fontAlgn="base" hangingPunct="0">
        <a:lnSpc>
          <a:spcPct val="50000"/>
        </a:lnSpc>
        <a:spcBef>
          <a:spcPts val="350"/>
        </a:spcBef>
        <a:spcAft>
          <a:spcPct val="0"/>
        </a:spcAft>
        <a:buClr>
          <a:srgbClr val="FFFFFF"/>
        </a:buClr>
        <a:buSzPct val="100000"/>
        <a:buFont typeface="Arial Unicode MS" pitchFamily="34" charset="-128"/>
        <a:buChar char="»"/>
        <a:defRPr sz="1400">
          <a:solidFill>
            <a:srgbClr val="FFFFFF"/>
          </a:solidFill>
          <a:latin typeface="Arial Unicode MS" pitchFamily="32" charset="0"/>
          <a:cs typeface="+mn-cs"/>
        </a:defRPr>
      </a:lvl5pPr>
      <a:lvl6pPr marL="2514600" indent="-228600" algn="l" defTabSz="449263" rtl="0" eaLnBrk="0" fontAlgn="base" hangingPunct="0">
        <a:lnSpc>
          <a:spcPct val="50000"/>
        </a:lnSpc>
        <a:spcBef>
          <a:spcPts val="350"/>
        </a:spcBef>
        <a:spcAft>
          <a:spcPct val="0"/>
        </a:spcAft>
        <a:buClr>
          <a:srgbClr val="FFFFFF"/>
        </a:buClr>
        <a:buSzPct val="100000"/>
        <a:buFont typeface="Arial Unicode MS" pitchFamily="32" charset="0"/>
        <a:buChar char="»"/>
        <a:defRPr sz="1400">
          <a:solidFill>
            <a:srgbClr val="FFFFFF"/>
          </a:solidFill>
          <a:latin typeface="Arial Unicode MS" pitchFamily="32" charset="0"/>
          <a:cs typeface="+mn-cs"/>
        </a:defRPr>
      </a:lvl6pPr>
      <a:lvl7pPr marL="2971800" indent="-228600" algn="l" defTabSz="449263" rtl="0" eaLnBrk="0" fontAlgn="base" hangingPunct="0">
        <a:lnSpc>
          <a:spcPct val="50000"/>
        </a:lnSpc>
        <a:spcBef>
          <a:spcPts val="350"/>
        </a:spcBef>
        <a:spcAft>
          <a:spcPct val="0"/>
        </a:spcAft>
        <a:buClr>
          <a:srgbClr val="FFFFFF"/>
        </a:buClr>
        <a:buSzPct val="100000"/>
        <a:buFont typeface="Arial Unicode MS" pitchFamily="32" charset="0"/>
        <a:buChar char="»"/>
        <a:defRPr sz="1400">
          <a:solidFill>
            <a:srgbClr val="FFFFFF"/>
          </a:solidFill>
          <a:latin typeface="Arial Unicode MS" pitchFamily="32" charset="0"/>
          <a:cs typeface="+mn-cs"/>
        </a:defRPr>
      </a:lvl7pPr>
      <a:lvl8pPr marL="3429000" indent="-228600" algn="l" defTabSz="449263" rtl="0" eaLnBrk="0" fontAlgn="base" hangingPunct="0">
        <a:lnSpc>
          <a:spcPct val="50000"/>
        </a:lnSpc>
        <a:spcBef>
          <a:spcPts val="350"/>
        </a:spcBef>
        <a:spcAft>
          <a:spcPct val="0"/>
        </a:spcAft>
        <a:buClr>
          <a:srgbClr val="FFFFFF"/>
        </a:buClr>
        <a:buSzPct val="100000"/>
        <a:buFont typeface="Arial Unicode MS" pitchFamily="32" charset="0"/>
        <a:buChar char="»"/>
        <a:defRPr sz="1400">
          <a:solidFill>
            <a:srgbClr val="FFFFFF"/>
          </a:solidFill>
          <a:latin typeface="Arial Unicode MS" pitchFamily="32" charset="0"/>
          <a:cs typeface="+mn-cs"/>
        </a:defRPr>
      </a:lvl8pPr>
      <a:lvl9pPr marL="3886200" indent="-228600" algn="l" defTabSz="449263" rtl="0" eaLnBrk="0" fontAlgn="base" hangingPunct="0">
        <a:lnSpc>
          <a:spcPct val="50000"/>
        </a:lnSpc>
        <a:spcBef>
          <a:spcPts val="350"/>
        </a:spcBef>
        <a:spcAft>
          <a:spcPct val="0"/>
        </a:spcAft>
        <a:buClr>
          <a:srgbClr val="FFFFFF"/>
        </a:buClr>
        <a:buSzPct val="100000"/>
        <a:buFont typeface="Arial Unicode MS" pitchFamily="32" charset="0"/>
        <a:buChar char="»"/>
        <a:defRPr sz="1400">
          <a:solidFill>
            <a:srgbClr val="FFFFFF"/>
          </a:solidFill>
          <a:latin typeface="Arial Unicode MS" pitchFamily="32"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anvas.hull-college.ac.uk/robertEyr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187450" y="1052513"/>
            <a:ext cx="6842125" cy="3879850"/>
          </a:xfrm>
          <a:prstGeom prst="rect">
            <a:avLst/>
          </a:prstGeom>
          <a:noFill/>
          <a:ln w="9525">
            <a:noFill/>
            <a:round/>
            <a:headEnd/>
            <a:tailEnd/>
          </a:ln>
        </p:spPr>
        <p:txBody>
          <a:bodyPr lIns="90000" tIns="46800" rIns="90000" bIns="46800" anchor="ctr"/>
          <a:lstStyle/>
          <a:p>
            <a:pPr>
              <a:buClr>
                <a:srgbClr val="B2B2B2"/>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chemeClr val="tx1"/>
                </a:solidFill>
                <a:latin typeface="Comic Sans MS" pitchFamily="66" charset="0"/>
              </a:rPr>
              <a:t>Unit </a:t>
            </a:r>
            <a:r>
              <a:rPr lang="en-GB" sz="2800" dirty="0" smtClean="0">
                <a:solidFill>
                  <a:schemeClr val="tx1"/>
                </a:solidFill>
                <a:latin typeface="Comic Sans MS" pitchFamily="66" charset="0"/>
              </a:rPr>
              <a:t>106 </a:t>
            </a:r>
            <a:r>
              <a:rPr lang="en-GB" dirty="0" smtClean="0">
                <a:solidFill>
                  <a:schemeClr val="tx1"/>
                </a:solidFill>
                <a:latin typeface="Comic Sans MS" pitchFamily="66" charset="0"/>
              </a:rPr>
              <a:t>Understand and demonstrate fundamental electrical installation operations </a:t>
            </a:r>
            <a:endParaRPr lang="en-GB" dirty="0">
              <a:solidFill>
                <a:schemeClr val="tx1"/>
              </a:solidFill>
              <a:latin typeface="Comic Sans MS" pitchFamily="66" charset="0"/>
            </a:endParaRPr>
          </a:p>
          <a:p>
            <a:pPr>
              <a:buClr>
                <a:srgbClr val="B2B2B2"/>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dirty="0">
              <a:solidFill>
                <a:schemeClr val="tx1"/>
              </a:solidFill>
              <a:latin typeface="Comic Sans MS" pitchFamily="66" charset="0"/>
            </a:endParaRPr>
          </a:p>
          <a:p>
            <a:pPr>
              <a:buClr>
                <a:srgbClr val="B2B2B2"/>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chemeClr val="tx1"/>
                </a:solidFill>
                <a:latin typeface="Comic Sans MS" pitchFamily="66" charset="0"/>
              </a:rPr>
              <a:t>Outcome </a:t>
            </a:r>
            <a:r>
              <a:rPr lang="en-GB" dirty="0" smtClean="0">
                <a:solidFill>
                  <a:schemeClr val="tx1"/>
                </a:solidFill>
                <a:latin typeface="Comic Sans MS" pitchFamily="66" charset="0"/>
              </a:rPr>
              <a:t>7  Be able to carry out basic electrical practical applications </a:t>
            </a:r>
            <a:endParaRPr lang="en-GB" dirty="0">
              <a:solidFill>
                <a:schemeClr val="tx1"/>
              </a:solidFill>
              <a:latin typeface="Comic Sans MS" pitchFamily="66" charset="0"/>
            </a:endParaRPr>
          </a:p>
          <a:p>
            <a:pPr>
              <a:buClr>
                <a:srgbClr val="B2B2B2"/>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chemeClr val="tx1"/>
                </a:solidFill>
                <a:latin typeface="Comic Sans MS" pitchFamily="66" charset="0"/>
              </a:rPr>
              <a:t> </a:t>
            </a:r>
          </a:p>
          <a:p>
            <a:pPr>
              <a:buClr>
                <a:srgbClr val="B2B2B2"/>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300" dirty="0">
                <a:solidFill>
                  <a:schemeClr val="tx1"/>
                </a:solidFill>
                <a:latin typeface="Comic Sans MS" pitchFamily="66" charset="0"/>
              </a:rPr>
              <a:t>Bob Eyre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3333"/>
                </a:solidFill>
                <a:latin typeface="Comic Sans MS" pitchFamily="66" charset="0"/>
              </a:rPr>
              <a:t>Other Diagram resources available on Canvas at </a:t>
            </a:r>
            <a:endParaRPr lang="en-GB" sz="28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a:effectLst>
            <a:outerShdw blurRad="50800" dist="50800" dir="5400000" algn="ctr" rotWithShape="0">
              <a:schemeClr val="tx1">
                <a:alpha val="0"/>
              </a:schemeClr>
            </a:outerShdw>
          </a:effectLst>
          <a:scene3d>
            <a:camera prst="orthographicFront"/>
            <a:lightRig rig="threePt" dir="t"/>
          </a:scene3d>
          <a:sp3d extrusionH="127000">
            <a:extrusionClr>
              <a:schemeClr val="tx1"/>
            </a:extrusionClr>
          </a:sp3d>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solidFill>
                <a:srgbClr val="FF0000"/>
              </a:solidFill>
              <a:latin typeface="Arial Black" pitchFamily="34" charset="0"/>
            </a:endParaRPr>
          </a:p>
          <a:p>
            <a:pPr algn="ct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FF0000"/>
                </a:solidFill>
                <a:latin typeface="Arial Black" pitchFamily="34" charset="0"/>
              </a:rPr>
              <a:t>Other interactive circuit diagram resources available at   </a:t>
            </a:r>
            <a:endParaRPr lang="en-GB" sz="1800" dirty="0" smtClean="0">
              <a:solidFill>
                <a:srgbClr val="FF0000"/>
              </a:solidFill>
              <a:latin typeface="Arial Black" pitchFamily="34"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FF0000"/>
                </a:solidFill>
                <a:latin typeface="Arial Black" pitchFamily="34" charset="0"/>
              </a:rPr>
              <a:t>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FF0000"/>
                </a:solidFill>
                <a:latin typeface="Arial Black" pitchFamily="34" charset="0"/>
              </a:rPr>
              <a:t>	</a:t>
            </a:r>
            <a:r>
              <a:rPr lang="en-GB" sz="1800" dirty="0" smtClean="0">
                <a:solidFill>
                  <a:srgbClr val="FF0000"/>
                </a:solidFill>
                <a:latin typeface="Arial Black" pitchFamily="34" charset="0"/>
              </a:rPr>
              <a:t>			 </a:t>
            </a:r>
            <a:r>
              <a:rPr lang="en-GB" sz="1800" dirty="0" smtClean="0">
                <a:ln>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rgbClr val="FF0000"/>
                </a:solidFill>
                <a:latin typeface="Arial Black" pitchFamily="34" charset="0"/>
                <a:hlinkClick r:id="rId3"/>
              </a:rPr>
              <a:t>https://</a:t>
            </a:r>
            <a:r>
              <a:rPr lang="en-GB" sz="1800" dirty="0" smtClean="0">
                <a:ln w="19050">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rgbClr val="FF0000"/>
                </a:solidFill>
                <a:latin typeface="Arial Black" pitchFamily="34" charset="0"/>
                <a:hlinkClick r:id="rId3"/>
              </a:rPr>
              <a:t>canvas.hull-college.ac.uk/robertEyre</a:t>
            </a:r>
            <a:r>
              <a:rPr lang="en-GB" sz="1800" dirty="0" smtClean="0">
                <a:solidFill>
                  <a:srgbClr val="FF0000"/>
                </a:solidFill>
                <a:latin typeface="Arial Black" pitchFamily="34" charset="0"/>
                <a:hlinkClick r:id="rId3"/>
              </a:rPr>
              <a:t>/</a:t>
            </a:r>
            <a:endParaRPr lang="en-GB" sz="1800" dirty="0" smtClean="0">
              <a:solidFill>
                <a:srgbClr val="FF0000"/>
              </a:solidFill>
              <a:latin typeface="Arial Black" pitchFamily="34"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solidFill>
                <a:srgbClr val="FF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solidFill>
                <a:srgbClr val="FF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solidFill>
                <a:srgbClr val="FF0000"/>
              </a:solidFill>
              <a:latin typeface="Comic Sans MS" pitchFamily="66"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Wiring of 13A Plug Top  </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The 3 wires connect as follows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smtClean="0">
                <a:solidFill>
                  <a:srgbClr val="993300"/>
                </a:solidFill>
                <a:latin typeface="Comic Sans MS" pitchFamily="66" charset="0"/>
              </a:rPr>
              <a:t>BR</a:t>
            </a:r>
            <a:r>
              <a:rPr lang="en-GB" sz="2000" dirty="0" smtClean="0">
                <a:solidFill>
                  <a:srgbClr val="993300"/>
                </a:solidFill>
                <a:latin typeface="Comic Sans MS" pitchFamily="66" charset="0"/>
              </a:rPr>
              <a:t> for </a:t>
            </a:r>
            <a:r>
              <a:rPr lang="en-GB" sz="2000" u="sng" dirty="0" err="1" smtClean="0">
                <a:solidFill>
                  <a:srgbClr val="993300"/>
                </a:solidFill>
                <a:latin typeface="Comic Sans MS" pitchFamily="66" charset="0"/>
              </a:rPr>
              <a:t>BR</a:t>
            </a:r>
            <a:r>
              <a:rPr lang="en-GB" sz="2000" dirty="0" err="1" smtClean="0">
                <a:solidFill>
                  <a:srgbClr val="993300"/>
                </a:solidFill>
                <a:latin typeface="Comic Sans MS" pitchFamily="66" charset="0"/>
              </a:rPr>
              <a:t>own</a:t>
            </a:r>
            <a:r>
              <a:rPr lang="en-GB" sz="2000" dirty="0" smtClean="0">
                <a:solidFill>
                  <a:srgbClr val="993300"/>
                </a:solidFill>
                <a:latin typeface="Comic Sans MS" pitchFamily="66" charset="0"/>
              </a:rPr>
              <a:t> and </a:t>
            </a:r>
            <a:r>
              <a:rPr lang="en-GB" sz="2000" u="sng" dirty="0" smtClean="0">
                <a:solidFill>
                  <a:srgbClr val="993300"/>
                </a:solidFill>
                <a:latin typeface="Comic Sans MS" pitchFamily="66" charset="0"/>
              </a:rPr>
              <a:t>B</a:t>
            </a:r>
            <a:r>
              <a:rPr lang="en-GB" sz="2000" dirty="0" smtClean="0">
                <a:solidFill>
                  <a:srgbClr val="993300"/>
                </a:solidFill>
                <a:latin typeface="Comic Sans MS" pitchFamily="66" charset="0"/>
              </a:rPr>
              <a:t>ottom </a:t>
            </a:r>
            <a:r>
              <a:rPr lang="en-GB" sz="2000" u="sng" dirty="0" smtClean="0">
                <a:solidFill>
                  <a:srgbClr val="993300"/>
                </a:solidFill>
                <a:latin typeface="Comic Sans MS" pitchFamily="66" charset="0"/>
              </a:rPr>
              <a:t>R</a:t>
            </a:r>
            <a:r>
              <a:rPr lang="en-GB" sz="2000" dirty="0" smtClean="0">
                <a:solidFill>
                  <a:srgbClr val="993300"/>
                </a:solidFill>
                <a:latin typeface="Comic Sans MS" pitchFamily="66" charset="0"/>
              </a:rPr>
              <a:t>ight for live</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smtClean="0">
                <a:solidFill>
                  <a:srgbClr val="0033CC"/>
                </a:solidFill>
                <a:latin typeface="Comic Sans MS" pitchFamily="66" charset="0"/>
              </a:rPr>
              <a:t>BL</a:t>
            </a:r>
            <a:r>
              <a:rPr lang="en-GB" sz="2000" dirty="0" smtClean="0">
                <a:solidFill>
                  <a:srgbClr val="0033CC"/>
                </a:solidFill>
                <a:latin typeface="Comic Sans MS" pitchFamily="66" charset="0"/>
              </a:rPr>
              <a:t> for </a:t>
            </a:r>
            <a:r>
              <a:rPr lang="en-GB" sz="2000" u="sng" dirty="0" err="1" smtClean="0">
                <a:solidFill>
                  <a:srgbClr val="0033CC"/>
                </a:solidFill>
                <a:latin typeface="Comic Sans MS" pitchFamily="66" charset="0"/>
              </a:rPr>
              <a:t>BL</a:t>
            </a:r>
            <a:r>
              <a:rPr lang="en-GB" sz="2000" dirty="0" err="1" smtClean="0">
                <a:solidFill>
                  <a:srgbClr val="0033CC"/>
                </a:solidFill>
                <a:latin typeface="Comic Sans MS" pitchFamily="66" charset="0"/>
              </a:rPr>
              <a:t>ue</a:t>
            </a:r>
            <a:r>
              <a:rPr lang="en-GB" sz="2000" dirty="0" smtClean="0">
                <a:solidFill>
                  <a:srgbClr val="0033CC"/>
                </a:solidFill>
                <a:latin typeface="Comic Sans MS" pitchFamily="66" charset="0"/>
              </a:rPr>
              <a:t> and </a:t>
            </a:r>
            <a:r>
              <a:rPr lang="en-GB" sz="2000" u="sng" dirty="0" smtClean="0">
                <a:solidFill>
                  <a:srgbClr val="0033CC"/>
                </a:solidFill>
                <a:latin typeface="Comic Sans MS" pitchFamily="66" charset="0"/>
              </a:rPr>
              <a:t>B</a:t>
            </a:r>
            <a:r>
              <a:rPr lang="en-GB" sz="2000" dirty="0" smtClean="0">
                <a:solidFill>
                  <a:srgbClr val="0033CC"/>
                </a:solidFill>
                <a:latin typeface="Comic Sans MS" pitchFamily="66" charset="0"/>
              </a:rPr>
              <a:t>ottom </a:t>
            </a:r>
            <a:r>
              <a:rPr lang="en-GB" sz="2000" u="sng" dirty="0" smtClean="0">
                <a:solidFill>
                  <a:srgbClr val="0033CC"/>
                </a:solidFill>
                <a:latin typeface="Comic Sans MS" pitchFamily="66" charset="0"/>
              </a:rPr>
              <a:t>L</a:t>
            </a:r>
            <a:r>
              <a:rPr lang="en-GB" sz="2000" dirty="0" smtClean="0">
                <a:solidFill>
                  <a:srgbClr val="0033CC"/>
                </a:solidFill>
                <a:latin typeface="Comic Sans MS" pitchFamily="66" charset="0"/>
              </a:rPr>
              <a:t>eft for neutral</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Earth goes in the top centre terminal.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 nicks in inner insulation</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 stray strands outside terminals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Correct polarity connections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Outer sheath clearly clamped by cord grip</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Conductors doubled over (</a:t>
            </a:r>
            <a:r>
              <a:rPr lang="en-GB" sz="2000" u="sng" dirty="0" smtClean="0">
                <a:solidFill>
                  <a:srgbClr val="000000"/>
                </a:solidFill>
                <a:latin typeface="Comic Sans MS" pitchFamily="66" charset="0"/>
              </a:rPr>
              <a:t>if practical</a:t>
            </a:r>
            <a:r>
              <a:rPr lang="en-GB" sz="2000" dirty="0" smtClean="0">
                <a:solidFill>
                  <a:srgbClr val="000000"/>
                </a:solidFill>
                <a:latin typeface="Comic Sans MS" pitchFamily="66" charset="0"/>
              </a:rPr>
              <a: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Earth conductor long enough to be last to be pulled out should cord grip fail/become loosened.</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1026" name="Picture 2" descr="C:\Users\bobey\Downloads\pliers.jpg"/>
          <p:cNvPicPr>
            <a:picLocks noChangeAspect="1" noChangeArrowheads="1"/>
          </p:cNvPicPr>
          <p:nvPr/>
        </p:nvPicPr>
        <p:blipFill>
          <a:blip r:embed="rId3" cstate="print"/>
          <a:stretch>
            <a:fillRect/>
          </a:stretch>
        </p:blipFill>
        <p:spPr bwMode="auto">
          <a:xfrm>
            <a:off x="5868144" y="2714427"/>
            <a:ext cx="2674268" cy="2519237"/>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Wiring of 13A Plug </a:t>
            </a:r>
            <a:r>
              <a:rPr lang="en-GB" sz="3200" dirty="0" smtClean="0">
                <a:solidFill>
                  <a:srgbClr val="333333"/>
                </a:solidFill>
                <a:latin typeface="Comic Sans MS" pitchFamily="66" charset="0"/>
              </a:rPr>
              <a:t>Top – </a:t>
            </a:r>
            <a:r>
              <a:rPr lang="en-GB" sz="2000" dirty="0" smtClean="0">
                <a:solidFill>
                  <a:srgbClr val="333333"/>
                </a:solidFill>
                <a:latin typeface="Comic Sans MS" pitchFamily="66" charset="0"/>
              </a:rPr>
              <a:t>Student example  </a:t>
            </a:r>
            <a:endParaRPr lang="en-GB" sz="20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The 3 wires connect as follows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smtClean="0">
                <a:solidFill>
                  <a:srgbClr val="993300"/>
                </a:solidFill>
                <a:latin typeface="Comic Sans MS" pitchFamily="66" charset="0"/>
              </a:rPr>
              <a:t>BR</a:t>
            </a:r>
            <a:r>
              <a:rPr lang="en-GB" sz="2000" dirty="0" smtClean="0">
                <a:solidFill>
                  <a:srgbClr val="993300"/>
                </a:solidFill>
                <a:latin typeface="Comic Sans MS" pitchFamily="66" charset="0"/>
              </a:rPr>
              <a:t> for </a:t>
            </a:r>
            <a:r>
              <a:rPr lang="en-GB" sz="2000" u="sng" dirty="0" err="1" smtClean="0">
                <a:solidFill>
                  <a:srgbClr val="993300"/>
                </a:solidFill>
                <a:latin typeface="Comic Sans MS" pitchFamily="66" charset="0"/>
              </a:rPr>
              <a:t>BR</a:t>
            </a:r>
            <a:r>
              <a:rPr lang="en-GB" sz="2000" dirty="0" err="1" smtClean="0">
                <a:solidFill>
                  <a:srgbClr val="993300"/>
                </a:solidFill>
                <a:latin typeface="Comic Sans MS" pitchFamily="66" charset="0"/>
              </a:rPr>
              <a:t>own</a:t>
            </a:r>
            <a:r>
              <a:rPr lang="en-GB" sz="2000" dirty="0" smtClean="0">
                <a:solidFill>
                  <a:srgbClr val="993300"/>
                </a:solidFill>
                <a:latin typeface="Comic Sans MS" pitchFamily="66" charset="0"/>
              </a:rPr>
              <a:t> and </a:t>
            </a:r>
            <a:r>
              <a:rPr lang="en-GB" sz="2000" u="sng" dirty="0" smtClean="0">
                <a:solidFill>
                  <a:srgbClr val="993300"/>
                </a:solidFill>
                <a:latin typeface="Comic Sans MS" pitchFamily="66" charset="0"/>
              </a:rPr>
              <a:t>B</a:t>
            </a:r>
            <a:r>
              <a:rPr lang="en-GB" sz="2000" dirty="0" smtClean="0">
                <a:solidFill>
                  <a:srgbClr val="993300"/>
                </a:solidFill>
                <a:latin typeface="Comic Sans MS" pitchFamily="66" charset="0"/>
              </a:rPr>
              <a:t>ottom </a:t>
            </a:r>
            <a:r>
              <a:rPr lang="en-GB" sz="2000" u="sng" dirty="0" smtClean="0">
                <a:solidFill>
                  <a:srgbClr val="993300"/>
                </a:solidFill>
                <a:latin typeface="Comic Sans MS" pitchFamily="66" charset="0"/>
              </a:rPr>
              <a:t>R</a:t>
            </a:r>
            <a:r>
              <a:rPr lang="en-GB" sz="2000" dirty="0" smtClean="0">
                <a:solidFill>
                  <a:srgbClr val="993300"/>
                </a:solidFill>
                <a:latin typeface="Comic Sans MS" pitchFamily="66" charset="0"/>
              </a:rPr>
              <a:t>ight for live</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smtClean="0">
                <a:solidFill>
                  <a:srgbClr val="0033CC"/>
                </a:solidFill>
                <a:latin typeface="Comic Sans MS" pitchFamily="66" charset="0"/>
              </a:rPr>
              <a:t>BL</a:t>
            </a:r>
            <a:r>
              <a:rPr lang="en-GB" sz="2000" dirty="0" smtClean="0">
                <a:solidFill>
                  <a:srgbClr val="0033CC"/>
                </a:solidFill>
                <a:latin typeface="Comic Sans MS" pitchFamily="66" charset="0"/>
              </a:rPr>
              <a:t> for </a:t>
            </a:r>
            <a:r>
              <a:rPr lang="en-GB" sz="2000" u="sng" dirty="0" err="1" smtClean="0">
                <a:solidFill>
                  <a:srgbClr val="0033CC"/>
                </a:solidFill>
                <a:latin typeface="Comic Sans MS" pitchFamily="66" charset="0"/>
              </a:rPr>
              <a:t>BL</a:t>
            </a:r>
            <a:r>
              <a:rPr lang="en-GB" sz="2000" dirty="0" err="1" smtClean="0">
                <a:solidFill>
                  <a:srgbClr val="0033CC"/>
                </a:solidFill>
                <a:latin typeface="Comic Sans MS" pitchFamily="66" charset="0"/>
              </a:rPr>
              <a:t>ue</a:t>
            </a:r>
            <a:r>
              <a:rPr lang="en-GB" sz="2000" dirty="0" smtClean="0">
                <a:solidFill>
                  <a:srgbClr val="0033CC"/>
                </a:solidFill>
                <a:latin typeface="Comic Sans MS" pitchFamily="66" charset="0"/>
              </a:rPr>
              <a:t> and </a:t>
            </a:r>
            <a:r>
              <a:rPr lang="en-GB" sz="2000" u="sng" dirty="0" smtClean="0">
                <a:solidFill>
                  <a:srgbClr val="0033CC"/>
                </a:solidFill>
                <a:latin typeface="Comic Sans MS" pitchFamily="66" charset="0"/>
              </a:rPr>
              <a:t>B</a:t>
            </a:r>
            <a:r>
              <a:rPr lang="en-GB" sz="2000" dirty="0" smtClean="0">
                <a:solidFill>
                  <a:srgbClr val="0033CC"/>
                </a:solidFill>
                <a:latin typeface="Comic Sans MS" pitchFamily="66" charset="0"/>
              </a:rPr>
              <a:t>ottom </a:t>
            </a:r>
            <a:r>
              <a:rPr lang="en-GB" sz="2000" u="sng" dirty="0" smtClean="0">
                <a:solidFill>
                  <a:srgbClr val="0033CC"/>
                </a:solidFill>
                <a:latin typeface="Comic Sans MS" pitchFamily="66" charset="0"/>
              </a:rPr>
              <a:t>L</a:t>
            </a:r>
            <a:r>
              <a:rPr lang="en-GB" sz="2000" dirty="0" smtClean="0">
                <a:solidFill>
                  <a:srgbClr val="0033CC"/>
                </a:solidFill>
                <a:latin typeface="Comic Sans MS" pitchFamily="66" charset="0"/>
              </a:rPr>
              <a:t>eft for neutral</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Earth goes in the top centre terminal.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 nicks in inner insulation</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 stray strands outside terminals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Correct polarity connections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Outer sheath clearly clamped by cord grip</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Conductors doubled over (</a:t>
            </a:r>
            <a:r>
              <a:rPr lang="en-GB" sz="2000" u="sng" dirty="0" smtClean="0">
                <a:solidFill>
                  <a:srgbClr val="000000"/>
                </a:solidFill>
                <a:latin typeface="Comic Sans MS" pitchFamily="66" charset="0"/>
              </a:rPr>
              <a:t>if practical</a:t>
            </a:r>
            <a:r>
              <a:rPr lang="en-GB" sz="2000" dirty="0" smtClean="0">
                <a:solidFill>
                  <a:srgbClr val="000000"/>
                </a:solidFill>
                <a:latin typeface="Comic Sans MS" pitchFamily="66" charset="0"/>
              </a:rPr>
              <a: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Earth conductor long enough to be last to be pulled out should cord grip fail/become loosened.</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2" name="Picture 2"/>
          <p:cNvPicPr>
            <a:picLocks noChangeAspect="1" noChangeArrowheads="1"/>
          </p:cNvPicPr>
          <p:nvPr/>
        </p:nvPicPr>
        <p:blipFill>
          <a:blip r:embed="rId3" cstate="print"/>
          <a:srcRect/>
          <a:stretch>
            <a:fillRect/>
          </a:stretch>
        </p:blipFill>
        <p:spPr bwMode="auto">
          <a:xfrm>
            <a:off x="5940152" y="1772816"/>
            <a:ext cx="2448272" cy="345934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Lighting Circuit Task – </a:t>
            </a:r>
            <a:r>
              <a:rPr lang="en-GB" sz="2000" dirty="0" smtClean="0">
                <a:solidFill>
                  <a:srgbClr val="333333"/>
                </a:solidFill>
                <a:latin typeface="Comic Sans MS" pitchFamily="66" charset="0"/>
              </a:rPr>
              <a:t>Student example  </a:t>
            </a:r>
            <a:endParaRPr lang="en-GB" sz="20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Board Layout</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Note the </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layout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neatness of the clipping</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the neatness of the bends.</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2050" name="Picture 2"/>
          <p:cNvPicPr>
            <a:picLocks noChangeAspect="1" noChangeArrowheads="1"/>
          </p:cNvPicPr>
          <p:nvPr/>
        </p:nvPicPr>
        <p:blipFill>
          <a:blip r:embed="rId3" cstate="print"/>
          <a:srcRect/>
          <a:stretch>
            <a:fillRect/>
          </a:stretch>
        </p:blipFill>
        <p:spPr bwMode="auto">
          <a:xfrm>
            <a:off x="5004048" y="1412776"/>
            <a:ext cx="3618402" cy="482453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Lighting Circuit Task – </a:t>
            </a:r>
            <a:r>
              <a:rPr lang="en-GB" sz="2000" dirty="0" smtClean="0">
                <a:solidFill>
                  <a:srgbClr val="333333"/>
                </a:solidFill>
                <a:latin typeface="Comic Sans MS" pitchFamily="66" charset="0"/>
              </a:rPr>
              <a:t>Student example  </a:t>
            </a:r>
            <a:endParaRPr lang="en-GB" sz="20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Consumer Unit</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Note the</a:t>
            </a:r>
            <a:r>
              <a:rPr lang="en-GB" sz="2000" dirty="0" smtClean="0">
                <a:solidFill>
                  <a:srgbClr val="000000"/>
                </a:solidFill>
                <a:latin typeface="Comic Sans MS" pitchFamily="66" charset="0"/>
              </a:rPr>
              <a:t> </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Choice of 6A breaker for lights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Correct polarity connections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Using terminals 1 for circuit 1</a:t>
            </a:r>
            <a:endParaRPr lang="en-GB" sz="2000" dirty="0" smtClean="0">
              <a:solidFill>
                <a:srgbClr val="00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Correct choice of cable.</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2051" name="Picture 3"/>
          <p:cNvPicPr>
            <a:picLocks noChangeAspect="1" noChangeArrowheads="1"/>
          </p:cNvPicPr>
          <p:nvPr/>
        </p:nvPicPr>
        <p:blipFill>
          <a:blip r:embed="rId3" cstate="print"/>
          <a:srcRect/>
          <a:stretch>
            <a:fillRect/>
          </a:stretch>
        </p:blipFill>
        <p:spPr bwMode="auto">
          <a:xfrm>
            <a:off x="4860032" y="1628800"/>
            <a:ext cx="3944024" cy="43924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Lighting Circuit Task – </a:t>
            </a:r>
            <a:r>
              <a:rPr lang="en-GB" sz="2000" dirty="0" smtClean="0">
                <a:solidFill>
                  <a:srgbClr val="333333"/>
                </a:solidFill>
                <a:latin typeface="Comic Sans MS" pitchFamily="66" charset="0"/>
              </a:rPr>
              <a:t>Student example  </a:t>
            </a:r>
            <a:endParaRPr lang="en-GB" sz="20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Light Switch</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Note the</a:t>
            </a:r>
            <a:r>
              <a:rPr lang="en-GB" sz="2000" dirty="0" smtClean="0">
                <a:solidFill>
                  <a:srgbClr val="000000"/>
                </a:solidFill>
                <a:latin typeface="Comic Sans MS" pitchFamily="66" charset="0"/>
              </a:rPr>
              <a:t> </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Use of earth sleeving to cover</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the bare cpc</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Use of strip connector to park</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the cpc</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Correct connection in terminals.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Use of a small bit of brown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sleeving to indicate blue is now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being used as a switched live</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Cable sheathing present inside the back box</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3074" name="Picture 2"/>
          <p:cNvPicPr>
            <a:picLocks noChangeAspect="1" noChangeArrowheads="1"/>
          </p:cNvPicPr>
          <p:nvPr/>
        </p:nvPicPr>
        <p:blipFill>
          <a:blip r:embed="rId3" cstate="print"/>
          <a:srcRect/>
          <a:stretch>
            <a:fillRect/>
          </a:stretch>
        </p:blipFill>
        <p:spPr bwMode="auto">
          <a:xfrm>
            <a:off x="4860032" y="1628800"/>
            <a:ext cx="3667054" cy="327327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Lighting Circuit Task – </a:t>
            </a:r>
            <a:r>
              <a:rPr lang="en-GB" sz="2000" dirty="0" smtClean="0">
                <a:solidFill>
                  <a:srgbClr val="333333"/>
                </a:solidFill>
                <a:latin typeface="Comic Sans MS" pitchFamily="66" charset="0"/>
              </a:rPr>
              <a:t>Student example  </a:t>
            </a:r>
            <a:endParaRPr lang="en-GB" sz="20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Light Fitting</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Note the</a:t>
            </a:r>
            <a:r>
              <a:rPr lang="en-GB" sz="2000" dirty="0" smtClean="0">
                <a:solidFill>
                  <a:srgbClr val="000000"/>
                </a:solidFill>
                <a:latin typeface="Comic Sans MS" pitchFamily="66" charset="0"/>
              </a:rPr>
              <a:t> </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Use of earth sleeving to cover</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the bare cpc</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r>
              <a:rPr lang="en-GB" sz="2000" dirty="0" smtClean="0">
                <a:solidFill>
                  <a:srgbClr val="000000"/>
                </a:solidFill>
                <a:latin typeface="Comic Sans MS" pitchFamily="66" charset="0"/>
              </a:rPr>
              <a:t>Correct connection in terminals.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Use of a small bit of brown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sleeving to indicate blue is now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being used as a switched live</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Cable sheathing present inside</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the back box</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4098" name="Picture 2"/>
          <p:cNvPicPr>
            <a:picLocks noChangeAspect="1" noChangeArrowheads="1"/>
          </p:cNvPicPr>
          <p:nvPr/>
        </p:nvPicPr>
        <p:blipFill>
          <a:blip r:embed="rId3" cstate="print"/>
          <a:srcRect/>
          <a:stretch>
            <a:fillRect/>
          </a:stretch>
        </p:blipFill>
        <p:spPr bwMode="auto">
          <a:xfrm>
            <a:off x="5004048" y="1844824"/>
            <a:ext cx="3482187" cy="381642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Safely testing </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On completing a wiring task it is important to check that it has been wired correctly and is safe to use.</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In order to do this we carry out tests with test instruments.</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Before carrying out these tests in real life we need to make sure that circuits we are testing are “dead” as the tests would be dangerous to us and damage equipment if we carried them out on a live (energised) circuit.</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FF0000"/>
                </a:solidFill>
                <a:latin typeface="Comic Sans MS" pitchFamily="66" charset="0"/>
              </a:rPr>
              <a:t>NOTE Your lighting circuit will never be made live so will be safe for you to test.</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Safely testing for continuity –Why?</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One of the first tests we need to make is that the circuit the connections are sound all along the circuit.</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By sound we mean that the cables are connected to the right terminals and that each connection is nice and tight to allow electricity (current) to flow easily.</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Loose connections </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Make it more difficult for electricity to flow.</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Can create hot spots and potentially start fires.</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Can prevent appliances from working properly/as expected or lights to flicker.</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Can slow down fuses and breakers from clearing faults.</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Safely testing for continuity –How?</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We need to test from one end of a circuit to the other and make sure we get a very low resistance reading.</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On your small lighting circuit on a wooden board this is quite easy to achieve as you can reach from one end to the other but in real life these ends of circuits could be 10s of meters away and on different floors.</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46113" y="738188"/>
            <a:ext cx="7813675"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333333"/>
                </a:solidFill>
                <a:latin typeface="Comic Sans MS" pitchFamily="66" charset="0"/>
              </a:rPr>
              <a:t>Objectives</a:t>
            </a:r>
          </a:p>
        </p:txBody>
      </p:sp>
      <p:sp>
        <p:nvSpPr>
          <p:cNvPr id="4099"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7.1 carry out the following tasks safely:</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interpret typical drawings and specifications related to basic practical applications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measure accurately and record the requirements for the installation</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correctly wire a 3 pin plug</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assemble a simple one-way electrical lighting circuit with battery supply</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insert a simple switch mechanism into the completed wiring circuit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7.2 safely test for continuity completed wiring circuit</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7.3 demonstrate that the work area is left in a safe condition after completion of the task:</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area is left clean and tidy</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return tools and equipment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return excess materials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dispose of any waste materials.</a:t>
            </a:r>
            <a:endParaRPr lang="en-GB" sz="1800" dirty="0">
              <a:solidFill>
                <a:srgbClr val="000000"/>
              </a:solidFill>
              <a:latin typeface="Comic Sans MS" pitchFamily="66" charset="0"/>
            </a:endParaRPr>
          </a:p>
        </p:txBody>
      </p:sp>
      <p:sp>
        <p:nvSpPr>
          <p:cNvPr id="410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4101"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Safely testing for continuity –How?</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To test continuity we use a low resistance ohmmeter.</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Before taking continuity tests we need to make sure our reading is not affected by the test instrument itself so we need to test the test instrument to ensure:</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it is not damaged in any way</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it is still within its calibration date</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the batteries are OK</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the leads and crocodile clips are undamaged</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the instrument functions properly.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1" dirty="0" smtClean="0">
                <a:solidFill>
                  <a:srgbClr val="FF0000"/>
                </a:solidFill>
                <a:latin typeface="Comic Sans MS" pitchFamily="66" charset="0"/>
              </a:rPr>
              <a:t>NOTE Any test reading we take will include the resistance of the leads of the meter so we either zero the meter or deduct the reading we get when we test the meters lead reading from any test results.</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Safely testing for continuity –How?</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On our small demo board we can take readings from end to end fairly easily. We need to check the continuity of live to live, neutral to neutral and earth to earth.</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As the live and neutral</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conductors are the same</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size and length their</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readings should be similar</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(within 0.05</a:t>
            </a:r>
            <a:r>
              <a:rPr lang="el-GR" sz="1800" dirty="0" smtClean="0">
                <a:solidFill>
                  <a:srgbClr val="000000"/>
                </a:solidFill>
                <a:latin typeface="Comic Sans MS" pitchFamily="66" charset="0"/>
              </a:rPr>
              <a:t>Ω</a:t>
            </a:r>
            <a:r>
              <a:rPr lang="en-GB" sz="1800" dirty="0" smtClean="0">
                <a:solidFill>
                  <a:srgbClr val="000000"/>
                </a:solidFill>
                <a:latin typeface="Comic Sans MS" pitchFamily="66" charset="0"/>
              </a:rPr>
              <a:t>) of each</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other.</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r>
            <a:br>
              <a:rPr lang="en-GB" sz="2000" dirty="0" smtClean="0">
                <a:solidFill>
                  <a:srgbClr val="000000"/>
                </a:solidFill>
                <a:latin typeface="Comic Sans MS" pitchFamily="66" charset="0"/>
              </a:rPr>
            </a:b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As the earth(cpc) tends to be slightly smaller we would expect its continuity reading to be slightly higher than those of the live and neutral.</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1027" name="Picture 3"/>
          <p:cNvPicPr>
            <a:picLocks noChangeAspect="1" noChangeArrowheads="1"/>
          </p:cNvPicPr>
          <p:nvPr/>
        </p:nvPicPr>
        <p:blipFill>
          <a:blip r:embed="rId3" cstate="print"/>
          <a:srcRect/>
          <a:stretch>
            <a:fillRect/>
          </a:stretch>
        </p:blipFill>
        <p:spPr bwMode="auto">
          <a:xfrm>
            <a:off x="3596418" y="2298404"/>
            <a:ext cx="5296062" cy="300280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Safely testing for continuity –How?</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In real circuits we can short one end out and test from the other to get readings of L,N and earth contin</a:t>
            </a:r>
            <a:r>
              <a:rPr lang="en-GB" sz="2000" dirty="0" smtClean="0">
                <a:solidFill>
                  <a:srgbClr val="000000"/>
                </a:solidFill>
                <a:latin typeface="Comic Sans MS" pitchFamily="66" charset="0"/>
              </a:rPr>
              <a:t>uities.</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If we short L&amp;N out at</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the board and take a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reading at the end point</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the reading we would be</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for both L &amp; N continuity</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readings.</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As live and neutral are</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similar and length half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the reading is the live</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continuity and half the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neutral continuity*.</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*Note don’t forget to deduct the meter lead resistance before dividing </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7" name="Picture 2"/>
          <p:cNvPicPr>
            <a:picLocks noChangeAspect="1" noChangeArrowheads="1"/>
          </p:cNvPicPr>
          <p:nvPr/>
        </p:nvPicPr>
        <p:blipFill>
          <a:blip r:embed="rId3" cstate="print"/>
          <a:srcRect/>
          <a:stretch>
            <a:fillRect/>
          </a:stretch>
        </p:blipFill>
        <p:spPr bwMode="auto">
          <a:xfrm>
            <a:off x="3609527" y="2276872"/>
            <a:ext cx="5282953" cy="312574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Leaving the work area safe &amp; tidy</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omic Sans MS" pitchFamily="66" charset="0"/>
              </a:rPr>
              <a:t>On completing the practical tasks you need to have it assessed. </a:t>
            </a:r>
            <a:r>
              <a:rPr lang="en-GB" u="sng" dirty="0" smtClean="0">
                <a:solidFill>
                  <a:srgbClr val="FF0000"/>
                </a:solidFill>
                <a:latin typeface="Comic Sans MS" pitchFamily="66" charset="0"/>
              </a:rPr>
              <a:t>ONLYAFTER</a:t>
            </a:r>
            <a:r>
              <a:rPr lang="en-GB" dirty="0" smtClean="0">
                <a:solidFill>
                  <a:srgbClr val="000000"/>
                </a:solidFill>
                <a:latin typeface="Comic Sans MS" pitchFamily="66" charset="0"/>
              </a:rPr>
              <a:t> your work has been assessed </a:t>
            </a:r>
            <a:r>
              <a:rPr lang="en-GB" u="sng" dirty="0" smtClean="0">
                <a:solidFill>
                  <a:srgbClr val="FF0000"/>
                </a:solidFill>
                <a:latin typeface="Comic Sans MS" pitchFamily="66" charset="0"/>
              </a:rPr>
              <a:t>AND</a:t>
            </a:r>
            <a:r>
              <a:rPr lang="en-GB" dirty="0" smtClean="0">
                <a:solidFill>
                  <a:srgbClr val="000000"/>
                </a:solidFill>
                <a:latin typeface="Comic Sans MS" pitchFamily="66" charset="0"/>
              </a:rPr>
              <a:t> photo evidence has been taken can you complete the assessment by</a:t>
            </a:r>
            <a:endParaRPr lang="en-GB"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smtClean="0">
              <a:solidFill>
                <a:srgbClr val="00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omic Sans MS" pitchFamily="66" charset="0"/>
              </a:rPr>
              <a:t> leaving your work area clean </a:t>
            </a:r>
            <a:r>
              <a:rPr lang="en-GB" dirty="0" smtClean="0">
                <a:solidFill>
                  <a:srgbClr val="000000"/>
                </a:solidFill>
                <a:latin typeface="Comic Sans MS" pitchFamily="66" charset="0"/>
              </a:rPr>
              <a:t>and </a:t>
            </a:r>
            <a:r>
              <a:rPr lang="en-GB" dirty="0" smtClean="0">
                <a:solidFill>
                  <a:srgbClr val="000000"/>
                </a:solidFill>
                <a:latin typeface="Comic Sans MS" pitchFamily="66" charset="0"/>
              </a:rPr>
              <a:t>tidy</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omic Sans MS" pitchFamily="66" charset="0"/>
              </a:rPr>
              <a:t> returning </a:t>
            </a:r>
            <a:r>
              <a:rPr lang="en-GB" dirty="0" smtClean="0">
                <a:solidFill>
                  <a:srgbClr val="000000"/>
                </a:solidFill>
                <a:latin typeface="Comic Sans MS" pitchFamily="66" charset="0"/>
              </a:rPr>
              <a:t>tools and </a:t>
            </a:r>
            <a:r>
              <a:rPr lang="en-GB" dirty="0" smtClean="0">
                <a:solidFill>
                  <a:srgbClr val="000000"/>
                </a:solidFill>
                <a:latin typeface="Comic Sans MS" pitchFamily="66" charset="0"/>
              </a:rPr>
              <a:t>equipment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omic Sans MS" pitchFamily="66" charset="0"/>
              </a:rPr>
              <a:t> return </a:t>
            </a:r>
            <a:r>
              <a:rPr lang="en-GB" dirty="0" smtClean="0">
                <a:solidFill>
                  <a:srgbClr val="000000"/>
                </a:solidFill>
                <a:latin typeface="Comic Sans MS" pitchFamily="66" charset="0"/>
              </a:rPr>
              <a:t>excess </a:t>
            </a:r>
            <a:r>
              <a:rPr lang="en-GB" dirty="0" smtClean="0">
                <a:solidFill>
                  <a:srgbClr val="000000"/>
                </a:solidFill>
                <a:latin typeface="Comic Sans MS" pitchFamily="66" charset="0"/>
              </a:rPr>
              <a:t>materials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000000"/>
                </a:solidFill>
                <a:latin typeface="Comic Sans MS" pitchFamily="66" charset="0"/>
              </a:rPr>
              <a:t> </a:t>
            </a:r>
            <a:r>
              <a:rPr lang="en-GB" dirty="0" smtClean="0">
                <a:solidFill>
                  <a:srgbClr val="000000"/>
                </a:solidFill>
                <a:latin typeface="Comic Sans MS" pitchFamily="66" charset="0"/>
              </a:rPr>
              <a:t>dispose of any waste materials.</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333333"/>
                </a:solidFill>
                <a:latin typeface="Comic Sans MS" pitchFamily="66" charset="0"/>
              </a:rPr>
              <a:t>Theory Part of Your Practical Assessment</a:t>
            </a:r>
            <a:endParaRPr lang="en-GB"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This outcome relates to the practical part of your practical assessment which takes place in the last few weeks of this module.</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In it you will need to </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demonstrate your understanding of theory you have been taught throughout the module </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demonstrate your practical skills by carrying out a couple of electrical task.</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Photographic evidence will be taken before you disassemble your work and tidy up.</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smtClean="0">
                <a:solidFill>
                  <a:srgbClr val="333333"/>
                </a:solidFill>
                <a:latin typeface="Comic Sans MS" pitchFamily="66" charset="0"/>
              </a:rPr>
              <a:t>Interpret Drawings</a:t>
            </a:r>
            <a:endParaRPr lang="en-GB" sz="32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In order to be able to carry out the tasks you should be able to interpret drawings and diagrams that are often used to instruct how things should be installed.</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Commonly used examples are </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Circuit Diagram</a:t>
            </a:r>
          </a:p>
          <a:p>
            <a:pPr lvl="1">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 Wiring Diagrams</a:t>
            </a:r>
            <a:endParaRPr lang="en-GB" sz="1900" dirty="0">
              <a:solidFill>
                <a:srgbClr val="000000"/>
              </a:solidFill>
              <a:latin typeface="Arial"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3333"/>
                </a:solidFill>
                <a:latin typeface="Comic Sans MS" pitchFamily="66" charset="0"/>
              </a:rPr>
              <a:t>Interpret Drawings - Wiring Diagrams</a:t>
            </a:r>
            <a:endParaRPr lang="en-GB" sz="28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Wiring diagrams are generally provided to show in detail how a system or collection of systems is put together.</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This type of drawing</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shows locations,</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routing, the length of</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run and types of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systems cabling.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These types of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diagrams are</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sometimes mistakenly</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referred to when it is</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actually a circuit</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diagram that is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required.</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1026" name="Picture 2"/>
          <p:cNvPicPr>
            <a:picLocks noChangeAspect="1" noChangeArrowheads="1"/>
          </p:cNvPicPr>
          <p:nvPr/>
        </p:nvPicPr>
        <p:blipFill>
          <a:blip r:embed="rId3" cstate="print"/>
          <a:srcRect/>
          <a:stretch>
            <a:fillRect/>
          </a:stretch>
        </p:blipFill>
        <p:spPr bwMode="auto">
          <a:xfrm>
            <a:off x="3419872" y="2276872"/>
            <a:ext cx="5256584" cy="390612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3333"/>
                </a:solidFill>
                <a:latin typeface="Comic Sans MS" pitchFamily="66" charset="0"/>
              </a:rPr>
              <a:t>Interpret Drawings - Circuit Diagrams</a:t>
            </a:r>
            <a:endParaRPr lang="en-GB" sz="28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Circuit diagrams contain information on how circuits and systems operate. They can be provided as detailed layouts, although some information</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such as length of run may</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be omitted for clarity.</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In most instances, these</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diagrams are used for</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diagnostic purposes so</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that designers, installers</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and maintainers understand</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how their actions may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influence a particular</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component or arrangement.</a:t>
            </a: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2050" name="Picture 2"/>
          <p:cNvPicPr>
            <a:picLocks noChangeAspect="1" noChangeArrowheads="1"/>
          </p:cNvPicPr>
          <p:nvPr/>
        </p:nvPicPr>
        <p:blipFill>
          <a:blip r:embed="rId3" cstate="print"/>
          <a:srcRect/>
          <a:stretch>
            <a:fillRect/>
          </a:stretch>
        </p:blipFill>
        <p:spPr bwMode="auto">
          <a:xfrm>
            <a:off x="4139952" y="2276872"/>
            <a:ext cx="4704856" cy="4104456"/>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3333"/>
                </a:solidFill>
                <a:latin typeface="Comic Sans MS" pitchFamily="66" charset="0"/>
              </a:rPr>
              <a:t>Lighting </a:t>
            </a:r>
            <a:r>
              <a:rPr lang="en-GB" sz="2800" dirty="0" smtClean="0">
                <a:solidFill>
                  <a:srgbClr val="333333"/>
                </a:solidFill>
                <a:latin typeface="Comic Sans MS" pitchFamily="66" charset="0"/>
              </a:rPr>
              <a:t>Circuit </a:t>
            </a:r>
            <a:r>
              <a:rPr lang="en-GB" sz="2800" dirty="0" smtClean="0">
                <a:solidFill>
                  <a:srgbClr val="333333"/>
                </a:solidFill>
                <a:latin typeface="Comic Sans MS" pitchFamily="66" charset="0"/>
              </a:rPr>
              <a:t>- Overview</a:t>
            </a:r>
            <a:endParaRPr lang="en-GB" sz="28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A domestic lighting circuit looks complicated at first sight, but if you look at it as a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number of individual</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lights each wired in</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much the same way</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it becomes a lot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simpler to understand.</a:t>
            </a: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The next two slides</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look more closely at</a:t>
            </a:r>
            <a:br>
              <a:rPr lang="en-GB" sz="1800" dirty="0" smtClean="0">
                <a:solidFill>
                  <a:srgbClr val="000000"/>
                </a:solidFill>
                <a:latin typeface="Comic Sans MS" pitchFamily="66" charset="0"/>
              </a:rPr>
            </a:br>
            <a:endParaRPr lang="en-GB" sz="1800" dirty="0" smtClean="0">
              <a:solidFill>
                <a:srgbClr val="000000"/>
              </a:solidFill>
              <a:latin typeface="Comic Sans MS" pitchFamily="66" charset="0"/>
            </a:endParaRP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The first and middle light fittings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The last light fitting</a:t>
            </a:r>
            <a:r>
              <a:rPr lang="en-GB" sz="2000" dirty="0" smtClean="0">
                <a:solidFill>
                  <a:srgbClr val="000000"/>
                </a:solidFill>
                <a:latin typeface="Comic Sans MS" pitchFamily="66" charset="0"/>
              </a:rPr>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a:r>
            <a:br>
              <a:rPr lang="en-GB" sz="2000" dirty="0" smtClean="0">
                <a:solidFill>
                  <a:srgbClr val="000000"/>
                </a:solidFill>
                <a:latin typeface="Comic Sans MS" pitchFamily="66" charset="0"/>
              </a:rPr>
            </a:br>
            <a:r>
              <a:rPr lang="en-GB" sz="2000" dirty="0" smtClean="0">
                <a:solidFill>
                  <a:srgbClr val="000000"/>
                </a:solidFill>
                <a:latin typeface="Comic Sans MS" pitchFamily="66" charset="0"/>
              </a:rPr>
              <a:t> </a:t>
            </a:r>
            <a:endParaRPr lang="en-GB" sz="2000" dirty="0" smtClean="0">
              <a:solidFill>
                <a:srgbClr val="000000"/>
              </a:solidFill>
              <a:latin typeface="Comic Sans MS" pitchFamily="66" charset="0"/>
            </a:endParaRPr>
          </a:p>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Comic Sans MS" pitchFamily="66" charset="0"/>
              </a:rPr>
              <a:t>.</a:t>
            </a:r>
            <a:endParaRPr lang="en-GB" sz="2000" dirty="0" smtClean="0">
              <a:solidFill>
                <a:srgbClr val="000000"/>
              </a:solidFill>
              <a:latin typeface="Comic Sans MS" pitchFamily="66"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7" name="Picture 2" descr="C:\Users\bobey\Downloads\multi-point-radial-lighting-circuit1.jpg"/>
          <p:cNvPicPr>
            <a:picLocks noChangeAspect="1" noChangeArrowheads="1"/>
          </p:cNvPicPr>
          <p:nvPr/>
        </p:nvPicPr>
        <p:blipFill>
          <a:blip r:embed="rId3" cstate="print"/>
          <a:srcRect/>
          <a:stretch>
            <a:fillRect/>
          </a:stretch>
        </p:blipFill>
        <p:spPr bwMode="auto">
          <a:xfrm>
            <a:off x="3635896" y="1988840"/>
            <a:ext cx="4608512" cy="3369147"/>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3333"/>
                </a:solidFill>
                <a:latin typeface="Comic Sans MS" pitchFamily="66" charset="0"/>
              </a:rPr>
              <a:t>Lighting </a:t>
            </a:r>
            <a:r>
              <a:rPr lang="en-GB" sz="2800" dirty="0" smtClean="0">
                <a:solidFill>
                  <a:srgbClr val="333333"/>
                </a:solidFill>
                <a:latin typeface="Comic Sans MS" pitchFamily="66" charset="0"/>
              </a:rPr>
              <a:t>Circuit </a:t>
            </a:r>
            <a:r>
              <a:rPr lang="en-GB" sz="2800" dirty="0" smtClean="0">
                <a:solidFill>
                  <a:srgbClr val="333333"/>
                </a:solidFill>
                <a:latin typeface="Comic Sans MS" pitchFamily="66" charset="0"/>
              </a:rPr>
              <a:t>– First and middle lights</a:t>
            </a:r>
            <a:endParaRPr lang="en-GB" sz="28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The first and middle light fittings have</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cable A from the previous light (or consumer unit) bringing in a live, neutral and an earth (cpc)</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cable B that feeds the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next light fitting with its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live, neutral </a:t>
            </a:r>
            <a:r>
              <a:rPr lang="en-GB" sz="1800" dirty="0" smtClean="0">
                <a:solidFill>
                  <a:srgbClr val="000000"/>
                </a:solidFill>
                <a:latin typeface="Comic Sans MS" pitchFamily="66" charset="0"/>
              </a:rPr>
              <a:t>and an </a:t>
            </a:r>
            <a:r>
              <a:rPr lang="en-GB" sz="1800" dirty="0" smtClean="0">
                <a:solidFill>
                  <a:srgbClr val="000000"/>
                </a:solidFill>
                <a:latin typeface="Comic Sans MS" pitchFamily="66" charset="0"/>
              </a:rPr>
              <a:t>earth</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(cpc</a:t>
            </a:r>
            <a:r>
              <a:rPr lang="en-GB" sz="1800" dirty="0" smtClean="0">
                <a:solidFill>
                  <a:srgbClr val="000000"/>
                </a:solidFill>
                <a:latin typeface="Comic Sans MS" pitchFamily="66" charset="0"/>
              </a:rPr>
              <a: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cable C which takes a</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 live and cpc to the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switch and returns a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switched live back to</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the light.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2 core flex taking a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switched live and neutral</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to a lamp holder.</a:t>
            </a:r>
            <a:endParaRPr lang="en-GB" sz="1800" dirty="0" smtClean="0">
              <a:solidFill>
                <a:srgbClr val="000000"/>
              </a:solidFill>
              <a:latin typeface="Comic Sans MS" pitchFamily="66"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8" name="Picture 2" descr="C:\Users\bobey\Downloads\ceiling-rose-new-colours.jpg"/>
          <p:cNvPicPr>
            <a:picLocks noChangeAspect="1" noChangeArrowheads="1"/>
          </p:cNvPicPr>
          <p:nvPr/>
        </p:nvPicPr>
        <p:blipFill>
          <a:blip r:embed="rId3" cstate="print"/>
          <a:srcRect/>
          <a:stretch>
            <a:fillRect/>
          </a:stretch>
        </p:blipFill>
        <p:spPr bwMode="auto">
          <a:xfrm>
            <a:off x="3635896" y="2348880"/>
            <a:ext cx="5184576" cy="3670887"/>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46113" y="738188"/>
            <a:ext cx="7021512" cy="771525"/>
          </a:xfrm>
          <a:prstGeom prst="rect">
            <a:avLst/>
          </a:prstGeom>
          <a:noFill/>
          <a:ln w="9525">
            <a:noFill/>
            <a:round/>
            <a:headEnd/>
            <a:tailEnd/>
          </a:ln>
        </p:spPr>
        <p:txBody>
          <a:bodyPr lIns="90000" tIns="46800" rIns="90000" bIns="46800"/>
          <a:lstStyle/>
          <a:p>
            <a:pPr>
              <a:buClr>
                <a:srgbClr val="333333"/>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333333"/>
                </a:solidFill>
                <a:latin typeface="Comic Sans MS" pitchFamily="66" charset="0"/>
              </a:rPr>
              <a:t>Lighting </a:t>
            </a:r>
            <a:r>
              <a:rPr lang="en-GB" sz="2800" dirty="0" smtClean="0">
                <a:solidFill>
                  <a:srgbClr val="333333"/>
                </a:solidFill>
                <a:latin typeface="Comic Sans MS" pitchFamily="66" charset="0"/>
              </a:rPr>
              <a:t>Circuit </a:t>
            </a:r>
            <a:r>
              <a:rPr lang="en-GB" sz="2800" dirty="0" smtClean="0">
                <a:solidFill>
                  <a:srgbClr val="333333"/>
                </a:solidFill>
                <a:latin typeface="Comic Sans MS" pitchFamily="66" charset="0"/>
              </a:rPr>
              <a:t>– Last light</a:t>
            </a:r>
            <a:endParaRPr lang="en-GB" sz="2800" dirty="0">
              <a:solidFill>
                <a:srgbClr val="333333"/>
              </a:solidFill>
              <a:latin typeface="Comic Sans MS" pitchFamily="66" charset="0"/>
            </a:endParaRPr>
          </a:p>
        </p:txBody>
      </p:sp>
      <p:sp>
        <p:nvSpPr>
          <p:cNvPr id="6147" name="Text Box 2"/>
          <p:cNvSpPr txBox="1">
            <a:spLocks noChangeArrowheads="1"/>
          </p:cNvSpPr>
          <p:nvPr/>
        </p:nvSpPr>
        <p:spPr bwMode="auto">
          <a:xfrm>
            <a:off x="685800" y="1628800"/>
            <a:ext cx="7847013" cy="4467200"/>
          </a:xfrm>
          <a:prstGeom prst="rect">
            <a:avLst/>
          </a:prstGeom>
          <a:noFill/>
          <a:ln w="9525">
            <a:noFill/>
            <a:round/>
            <a:headEnd/>
            <a:tailEnd/>
          </a:ln>
        </p:spPr>
        <p:txBody>
          <a:bodyPr lIns="90000" tIns="46800" rIns="90000" bIns="46800"/>
          <a:lstStyle/>
          <a:p>
            <a:pPr>
              <a:spcBef>
                <a:spcPts val="475"/>
              </a:spcBef>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The last light fitting has</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cable A from the previous light (or consumer unit) bringing in a live, neutral and an earth (cpc)</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cable C which takes a</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 live and cpc to the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switch and returns a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switched live back to</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the light.</a:t>
            </a:r>
          </a:p>
          <a:p>
            <a:pPr>
              <a:spcBef>
                <a:spcPts val="475"/>
              </a:spcBef>
              <a:buClr>
                <a:srgbClr val="000000"/>
              </a:buClr>
              <a:buSzPct val="100000"/>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smtClean="0">
                <a:solidFill>
                  <a:srgbClr val="000000"/>
                </a:solidFill>
                <a:latin typeface="Comic Sans MS" pitchFamily="66" charset="0"/>
              </a:rPr>
              <a:t> </a:t>
            </a:r>
            <a:r>
              <a:rPr lang="en-GB" sz="1800" dirty="0" smtClean="0">
                <a:solidFill>
                  <a:srgbClr val="000000"/>
                </a:solidFill>
                <a:latin typeface="Comic Sans MS" pitchFamily="66" charset="0"/>
              </a:rPr>
              <a:t>a 2 core flex taking a </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switched live and neutral</a:t>
            </a:r>
            <a:br>
              <a:rPr lang="en-GB" sz="1800" dirty="0" smtClean="0">
                <a:solidFill>
                  <a:srgbClr val="000000"/>
                </a:solidFill>
                <a:latin typeface="Comic Sans MS" pitchFamily="66" charset="0"/>
              </a:rPr>
            </a:br>
            <a:r>
              <a:rPr lang="en-GB" sz="1800" dirty="0" smtClean="0">
                <a:solidFill>
                  <a:srgbClr val="000000"/>
                </a:solidFill>
                <a:latin typeface="Comic Sans MS" pitchFamily="66" charset="0"/>
              </a:rPr>
              <a:t>to a lamp holder.</a:t>
            </a:r>
            <a:endParaRPr lang="en-GB" sz="1800" dirty="0" smtClean="0">
              <a:solidFill>
                <a:srgbClr val="000000"/>
              </a:solidFill>
              <a:latin typeface="Comic Sans MS" pitchFamily="66" charset="0"/>
            </a:endParaRPr>
          </a:p>
        </p:txBody>
      </p:sp>
      <p:sp>
        <p:nvSpPr>
          <p:cNvPr id="614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sp>
        <p:nvSpPr>
          <p:cNvPr id="6149"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a:lnSpc>
                <a:spcPct val="61000"/>
              </a:lnSpc>
              <a:buClr>
                <a:srgbClr val="FFFFFF"/>
              </a:buClr>
              <a:buSzPct val="100000"/>
              <a:buFont typeface="Times New Roman" pitchFamily="18" charset="0"/>
              <a:buNone/>
            </a:pPr>
            <a:endParaRPr lang="en-US"/>
          </a:p>
        </p:txBody>
      </p:sp>
      <p:pic>
        <p:nvPicPr>
          <p:cNvPr id="7" name="Picture 3" descr="C:\Users\bobey\Downloads\ceiling-rose-end-of-radial-new-colours.jpg"/>
          <p:cNvPicPr>
            <a:picLocks noChangeAspect="1" noChangeArrowheads="1"/>
          </p:cNvPicPr>
          <p:nvPr/>
        </p:nvPicPr>
        <p:blipFill>
          <a:blip r:embed="rId3" cstate="print"/>
          <a:srcRect/>
          <a:stretch>
            <a:fillRect/>
          </a:stretch>
        </p:blipFill>
        <p:spPr bwMode="auto">
          <a:xfrm>
            <a:off x="4211960" y="2276872"/>
            <a:ext cx="3960812" cy="3959225"/>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61000"/>
          </a:lnSpc>
          <a:spcBef>
            <a:spcPct val="0"/>
          </a:spcBef>
          <a:spcAft>
            <a:spcPct val="0"/>
          </a:spcAft>
          <a:buClr>
            <a:srgbClr val="FFFFFF"/>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61000"/>
          </a:lnSpc>
          <a:spcBef>
            <a:spcPct val="0"/>
          </a:spcBef>
          <a:spcAft>
            <a:spcPct val="0"/>
          </a:spcAft>
          <a:buClr>
            <a:srgbClr val="FFFFFF"/>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10467</TotalTime>
  <Words>1237</Words>
  <Application>Microsoft Office PowerPoint</Application>
  <PresentationFormat>On-screen Show (4:3)</PresentationFormat>
  <Paragraphs>189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KTP Presentation</dc:title>
  <dc:creator>Robert Eyre</dc:creator>
  <cp:lastModifiedBy>Bob Eyre</cp:lastModifiedBy>
  <cp:revision>548</cp:revision>
  <dcterms:modified xsi:type="dcterms:W3CDTF">2020-05-20T13:26:13Z</dcterms:modified>
</cp:coreProperties>
</file>