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4"/>
  </p:notesMasterIdLst>
  <p:sldIdLst>
    <p:sldId id="256" r:id="rId2"/>
    <p:sldId id="297" r:id="rId3"/>
    <p:sldId id="371" r:id="rId4"/>
    <p:sldId id="415" r:id="rId5"/>
    <p:sldId id="414" r:id="rId6"/>
    <p:sldId id="416" r:id="rId7"/>
    <p:sldId id="417" r:id="rId8"/>
    <p:sldId id="418" r:id="rId9"/>
    <p:sldId id="419" r:id="rId10"/>
    <p:sldId id="420" r:id="rId11"/>
    <p:sldId id="421" r:id="rId12"/>
    <p:sldId id="423" r:id="rId13"/>
  </p:sldIdLst>
  <p:sldSz cx="9144000" cy="6858000" type="screen4x3"/>
  <p:notesSz cx="6858000" cy="9144000"/>
  <p:defaultTextStyle>
    <a:defPPr>
      <a:defRPr lang="en-GB"/>
    </a:defPPr>
    <a:lvl1pPr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1pPr>
    <a:lvl2pPr marL="4572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2pPr>
    <a:lvl3pPr marL="9144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3pPr>
    <a:lvl4pPr marL="13716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4pPr>
    <a:lvl5pPr marL="1828800" algn="l" defTabSz="449263" rtl="0" fontAlgn="base">
      <a:spcBef>
        <a:spcPct val="0"/>
      </a:spcBef>
      <a:spcAft>
        <a:spcPct val="0"/>
      </a:spcAft>
      <a:defRPr sz="2400" kern="1200">
        <a:solidFill>
          <a:schemeClr val="bg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bg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bg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bg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bg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33CC"/>
    <a:srgbClr val="993300"/>
    <a:srgbClr val="808080"/>
    <a:srgbClr val="FFFF9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896" autoAdjust="0"/>
    <p:restoredTop sz="94483" autoAdjust="0"/>
  </p:normalViewPr>
  <p:slideViewPr>
    <p:cSldViewPr>
      <p:cViewPr>
        <p:scale>
          <a:sx n="110" d="100"/>
          <a:sy n="110" d="100"/>
        </p:scale>
        <p:origin x="-1644" y="-84"/>
      </p:cViewPr>
      <p:guideLst>
        <p:guide orient="horz" pos="2160"/>
        <p:guide pos="2880"/>
      </p:guideLst>
    </p:cSldViewPr>
  </p:slideViewPr>
  <p:outlineViewPr>
    <p:cViewPr varScale="1">
      <p:scale>
        <a:sx n="170" d="200"/>
        <a:sy n="170" d="2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4"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5"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6"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7"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8"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79"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0"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1" name="AutoShape 9"/>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2" name="AutoShape 10"/>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3" name="Text Box 11"/>
          <p:cNvSpPr txBox="1">
            <a:spLocks noChangeArrowheads="1"/>
          </p:cNvSpPr>
          <p:nvPr/>
        </p:nvSpPr>
        <p:spPr bwMode="auto">
          <a:xfrm>
            <a:off x="0" y="0"/>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4" name="Rectangle 12"/>
          <p:cNvSpPr>
            <a:spLocks noGrp="1" noChangeArrowheads="1"/>
          </p:cNvSpPr>
          <p:nvPr>
            <p:ph type="dt"/>
          </p:nvPr>
        </p:nvSpPr>
        <p:spPr bwMode="auto">
          <a:xfrm>
            <a:off x="3884613" y="0"/>
            <a:ext cx="2955925" cy="4413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endParaRPr lang="en-GB"/>
          </a:p>
        </p:txBody>
      </p:sp>
      <p:sp>
        <p:nvSpPr>
          <p:cNvPr id="21518" name="Rectangle 13"/>
          <p:cNvSpPr>
            <a:spLocks noGrp="1" noRot="1" noChangeAspect="1" noChangeArrowheads="1"/>
          </p:cNvSpPr>
          <p:nvPr>
            <p:ph type="sldImg"/>
          </p:nvPr>
        </p:nvSpPr>
        <p:spPr bwMode="auto">
          <a:xfrm>
            <a:off x="1143000" y="685800"/>
            <a:ext cx="4556125" cy="3413125"/>
          </a:xfrm>
          <a:prstGeom prst="rect">
            <a:avLst/>
          </a:prstGeom>
          <a:noFill/>
          <a:ln w="12600">
            <a:solidFill>
              <a:srgbClr val="000000"/>
            </a:solidFill>
            <a:miter lim="800000"/>
            <a:headEnd/>
            <a:tailEnd/>
          </a:ln>
        </p:spPr>
      </p:sp>
      <p:sp>
        <p:nvSpPr>
          <p:cNvPr id="3086" name="Rectangle 14"/>
          <p:cNvSpPr>
            <a:spLocks noGrp="1" noChangeArrowheads="1"/>
          </p:cNvSpPr>
          <p:nvPr>
            <p:ph type="body"/>
          </p:nvPr>
        </p:nvSpPr>
        <p:spPr bwMode="auto">
          <a:xfrm>
            <a:off x="685800" y="4343400"/>
            <a:ext cx="5470525" cy="409892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3087" name="Text Box 15"/>
          <p:cNvSpPr txBox="1">
            <a:spLocks noChangeArrowheads="1"/>
          </p:cNvSpPr>
          <p:nvPr/>
        </p:nvSpPr>
        <p:spPr bwMode="auto">
          <a:xfrm>
            <a:off x="0" y="8683625"/>
            <a:ext cx="2971800" cy="460375"/>
          </a:xfrm>
          <a:prstGeom prst="rect">
            <a:avLst/>
          </a:prstGeom>
          <a:noFill/>
          <a:ln w="9525">
            <a:noFill/>
            <a:round/>
            <a:headEnd/>
            <a:tailEnd/>
          </a:ln>
          <a:effectLst/>
        </p:spPr>
        <p:txBody>
          <a:bodyPr wrap="none" anchor="ctr"/>
          <a:lstStyle/>
          <a:p>
            <a:pPr algn="ctr">
              <a:lnSpc>
                <a:spcPct val="61000"/>
              </a:lnSpc>
              <a:buClr>
                <a:srgbClr val="FFFFFF"/>
              </a:buClr>
              <a:buSzPct val="100000"/>
              <a:buFont typeface="Times New Roman" pitchFamily="16" charset="0"/>
              <a:buNone/>
              <a:defRPr/>
            </a:pPr>
            <a:endParaRPr lang="en-GB">
              <a:latin typeface="Times New Roman" pitchFamily="16" charset="0"/>
              <a:cs typeface="Times New Roman" pitchFamily="16" charset="0"/>
            </a:endParaRPr>
          </a:p>
        </p:txBody>
      </p:sp>
      <p:sp>
        <p:nvSpPr>
          <p:cNvPr id="3088" name="Rectangle 16"/>
          <p:cNvSpPr>
            <a:spLocks noGrp="1" noChangeArrowheads="1"/>
          </p:cNvSpPr>
          <p:nvPr>
            <p:ph type="sldNum"/>
          </p:nvPr>
        </p:nvSpPr>
        <p:spPr bwMode="auto">
          <a:xfrm>
            <a:off x="3884613" y="8685213"/>
            <a:ext cx="2955925" cy="441325"/>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lnSpc>
                <a:spcPct val="100000"/>
              </a:lnSpc>
              <a:buClr>
                <a:srgbClr val="000000"/>
              </a:buClr>
              <a:buSzPct val="100000"/>
              <a:buFont typeface="Wingdings" charset="2"/>
              <a:buNone/>
              <a:tabLst>
                <a:tab pos="723900" algn="l"/>
                <a:tab pos="1447800" algn="l"/>
                <a:tab pos="2171700" algn="l"/>
                <a:tab pos="2895600" algn="l"/>
              </a:tabLst>
              <a:defRPr sz="1200">
                <a:solidFill>
                  <a:srgbClr val="000000"/>
                </a:solidFill>
                <a:latin typeface="Times New Roman" pitchFamily="16" charset="0"/>
                <a:cs typeface="Times New Roman" pitchFamily="16" charset="0"/>
              </a:defRPr>
            </a:lvl1pPr>
          </a:lstStyle>
          <a:p>
            <a:pPr>
              <a:defRPr/>
            </a:pPr>
            <a:fld id="{93BBAA28-016D-4DC2-8FF3-7E70308E70B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16"/>
          <p:cNvSpPr>
            <a:spLocks noGrp="1" noChangeArrowheads="1"/>
          </p:cNvSpPr>
          <p:nvPr>
            <p:ph type="sldNum" sz="quarter"/>
          </p:nvPr>
        </p:nvSpPr>
        <p:spPr>
          <a:noFill/>
        </p:spPr>
        <p:txBody>
          <a:bodyPr/>
          <a:lstStyle/>
          <a:p>
            <a:pPr>
              <a:buFont typeface="Wingdings" pitchFamily="2" charset="2"/>
              <a:buNone/>
            </a:pPr>
            <a:fld id="{22D10635-057C-4CF0-AD40-0BD5FB5A513A}" type="slidenum">
              <a:rPr lang="en-GB" smtClean="0">
                <a:latin typeface="Times New Roman" pitchFamily="18" charset="0"/>
                <a:cs typeface="Times New Roman" pitchFamily="18" charset="0"/>
              </a:rPr>
              <a:pPr>
                <a:buFont typeface="Wingdings" pitchFamily="2" charset="2"/>
                <a:buNone/>
              </a:pPr>
              <a:t>1</a:t>
            </a:fld>
            <a:endParaRPr lang="en-GB" smtClean="0">
              <a:latin typeface="Times New Roman" pitchFamily="18" charset="0"/>
              <a:cs typeface="Times New Roman" pitchFamily="18" charset="0"/>
            </a:endParaRPr>
          </a:p>
        </p:txBody>
      </p:sp>
      <p:sp>
        <p:nvSpPr>
          <p:cNvPr id="22531"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2532"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10</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11</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12</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16"/>
          <p:cNvSpPr>
            <a:spLocks noGrp="1" noChangeArrowheads="1"/>
          </p:cNvSpPr>
          <p:nvPr>
            <p:ph type="sldNum" sz="quarter"/>
          </p:nvPr>
        </p:nvSpPr>
        <p:spPr>
          <a:noFill/>
        </p:spPr>
        <p:txBody>
          <a:bodyPr/>
          <a:lstStyle/>
          <a:p>
            <a:pPr>
              <a:buFont typeface="Wingdings" pitchFamily="2" charset="2"/>
              <a:buNone/>
            </a:pPr>
            <a:fld id="{2F9EA001-6EF8-45D7-832C-C563936919A4}" type="slidenum">
              <a:rPr lang="en-GB" smtClean="0">
                <a:latin typeface="Times New Roman" pitchFamily="18" charset="0"/>
                <a:cs typeface="Times New Roman" pitchFamily="18" charset="0"/>
              </a:rPr>
              <a:pPr>
                <a:buFont typeface="Wingdings" pitchFamily="2" charset="2"/>
                <a:buNone/>
              </a:pPr>
              <a:t>2</a:t>
            </a:fld>
            <a:endParaRPr lang="en-GB" smtClean="0">
              <a:latin typeface="Times New Roman" pitchFamily="18" charset="0"/>
              <a:cs typeface="Times New Roman" pitchFamily="18" charset="0"/>
            </a:endParaRPr>
          </a:p>
        </p:txBody>
      </p:sp>
      <p:sp>
        <p:nvSpPr>
          <p:cNvPr id="23555"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3556"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3</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4</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5</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6</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7</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8</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6"/>
          <p:cNvSpPr>
            <a:spLocks noGrp="1" noChangeArrowheads="1"/>
          </p:cNvSpPr>
          <p:nvPr>
            <p:ph type="sldNum" sz="quarter"/>
          </p:nvPr>
        </p:nvSpPr>
        <p:spPr>
          <a:noFill/>
        </p:spPr>
        <p:txBody>
          <a:bodyPr/>
          <a:lstStyle/>
          <a:p>
            <a:pPr>
              <a:buFont typeface="Wingdings" pitchFamily="2" charset="2"/>
              <a:buNone/>
            </a:pPr>
            <a:fld id="{33CCA673-0A1A-4040-A2BB-3B22B50A55C6}" type="slidenum">
              <a:rPr lang="en-GB" smtClean="0">
                <a:latin typeface="Times New Roman" pitchFamily="18" charset="0"/>
                <a:cs typeface="Times New Roman" pitchFamily="18" charset="0"/>
              </a:rPr>
              <a:pPr>
                <a:buFont typeface="Wingdings" pitchFamily="2" charset="2"/>
                <a:buNone/>
              </a:pPr>
              <a:t>9</a:t>
            </a:fld>
            <a:endParaRPr lang="en-GB" smtClean="0">
              <a:latin typeface="Times New Roman" pitchFamily="18" charset="0"/>
              <a:cs typeface="Times New Roman" pitchFamily="18" charset="0"/>
            </a:endParaRPr>
          </a:p>
        </p:txBody>
      </p:sp>
      <p:sp>
        <p:nvSpPr>
          <p:cNvPr id="25603"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pPr algn="ctr">
              <a:lnSpc>
                <a:spcPct val="61000"/>
              </a:lnSpc>
              <a:buClr>
                <a:srgbClr val="FFFFFF"/>
              </a:buClr>
              <a:buSzPct val="100000"/>
              <a:buFont typeface="Times New Roman" pitchFamily="18" charset="0"/>
              <a:buNone/>
            </a:pPr>
            <a:endParaRPr lang="en-US"/>
          </a:p>
        </p:txBody>
      </p:sp>
      <p:sp>
        <p:nvSpPr>
          <p:cNvPr id="25604" name="Rectangle 2"/>
          <p:cNvSpPr>
            <a:spLocks noGrp="1" noChangeArrowheads="1"/>
          </p:cNvSpPr>
          <p:nvPr>
            <p:ph type="body"/>
          </p:nvPr>
        </p:nvSpPr>
        <p:spPr>
          <a:xfrm>
            <a:off x="685800" y="4343400"/>
            <a:ext cx="5472113" cy="4100513"/>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4463" y="738188"/>
            <a:ext cx="1947862" cy="53419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46113" y="738188"/>
            <a:ext cx="5695950" cy="53419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2063"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0263" y="1981200"/>
            <a:ext cx="3802062" cy="409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646113" y="738188"/>
            <a:ext cx="6156325" cy="117475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title text format</a:t>
            </a:r>
          </a:p>
        </p:txBody>
      </p:sp>
      <p:sp>
        <p:nvSpPr>
          <p:cNvPr id="2051" name="Rectangle 2"/>
          <p:cNvSpPr>
            <a:spLocks noGrp="1" noChangeArrowheads="1"/>
          </p:cNvSpPr>
          <p:nvPr>
            <p:ph type="body" idx="1"/>
          </p:nvPr>
        </p:nvSpPr>
        <p:spPr bwMode="auto">
          <a:xfrm>
            <a:off x="685800" y="1981200"/>
            <a:ext cx="7756525" cy="409892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mj-lt"/>
          <a:ea typeface="+mj-ea"/>
          <a:cs typeface="+mj-cs"/>
        </a:defRPr>
      </a:lvl1pPr>
      <a:lvl2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2pPr>
      <a:lvl3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3pPr>
      <a:lvl4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4pPr>
      <a:lvl5pPr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5pPr>
      <a:lvl6pPr marL="4572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6pPr>
      <a:lvl7pPr marL="9144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7pPr>
      <a:lvl8pPr marL="13716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8pPr>
      <a:lvl9pPr marL="1828800" algn="l" defTabSz="449263" rtl="0" eaLnBrk="0" fontAlgn="base" hangingPunct="0">
        <a:lnSpc>
          <a:spcPct val="50000"/>
        </a:lnSpc>
        <a:spcBef>
          <a:spcPct val="0"/>
        </a:spcBef>
        <a:spcAft>
          <a:spcPct val="0"/>
        </a:spcAft>
        <a:buClr>
          <a:srgbClr val="333333"/>
        </a:buClr>
        <a:buSzPct val="100000"/>
        <a:buFont typeface="Arial" charset="0"/>
        <a:defRPr sz="3600">
          <a:solidFill>
            <a:srgbClr val="333333"/>
          </a:solidFill>
          <a:latin typeface="Arial" charset="0"/>
          <a:cs typeface="Times New Roman" pitchFamily="16" charset="0"/>
        </a:defRPr>
      </a:lvl9pPr>
    </p:titleStyle>
    <p:bodyStyle>
      <a:lvl1pPr marL="327025" indent="-327025" algn="l" defTabSz="449263" rtl="0" eaLnBrk="0" fontAlgn="base" hangingPunct="0">
        <a:lnSpc>
          <a:spcPct val="50000"/>
        </a:lnSpc>
        <a:spcBef>
          <a:spcPts val="550"/>
        </a:spcBef>
        <a:spcAft>
          <a:spcPct val="0"/>
        </a:spcAft>
        <a:buClr>
          <a:srgbClr val="333333"/>
        </a:buClr>
        <a:buSzPct val="100000"/>
        <a:buFont typeface="Arial" charset="0"/>
        <a:buChar char="•"/>
        <a:defRPr sz="2200" b="1">
          <a:solidFill>
            <a:srgbClr val="333333"/>
          </a:solidFill>
          <a:latin typeface="+mn-lt"/>
          <a:ea typeface="+mn-ea"/>
          <a:cs typeface="+mn-cs"/>
        </a:defRPr>
      </a:lvl1pPr>
      <a:lvl2pPr marL="727075" indent="-269875" algn="l" defTabSz="449263" rtl="0" eaLnBrk="0" fontAlgn="base" hangingPunct="0">
        <a:lnSpc>
          <a:spcPct val="50000"/>
        </a:lnSpc>
        <a:spcBef>
          <a:spcPts val="700"/>
        </a:spcBef>
        <a:spcAft>
          <a:spcPct val="0"/>
        </a:spcAft>
        <a:buClr>
          <a:srgbClr val="FFFFFF"/>
        </a:buClr>
        <a:buSzPct val="100000"/>
        <a:buFont typeface="Arial Unicode MS" pitchFamily="34" charset="-128"/>
        <a:buChar char="–"/>
        <a:defRPr sz="2800">
          <a:solidFill>
            <a:srgbClr val="FFFFFF"/>
          </a:solidFill>
          <a:latin typeface="Arial Unicode MS" pitchFamily="32" charset="0"/>
          <a:cs typeface="+mn-cs"/>
        </a:defRPr>
      </a:lvl2pPr>
      <a:lvl3pPr marL="11430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3pPr>
      <a:lvl4pPr marL="16002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4pPr>
      <a:lvl5pPr marL="2057400" indent="-228600" algn="l" defTabSz="449263" rtl="0" eaLnBrk="0" fontAlgn="base" hangingPunct="0">
        <a:lnSpc>
          <a:spcPct val="50000"/>
        </a:lnSpc>
        <a:spcBef>
          <a:spcPts val="350"/>
        </a:spcBef>
        <a:spcAft>
          <a:spcPct val="0"/>
        </a:spcAft>
        <a:buClr>
          <a:srgbClr val="FFFFFF"/>
        </a:buClr>
        <a:buSzPct val="100000"/>
        <a:buFont typeface="Arial Unicode MS" pitchFamily="34" charset="-128"/>
        <a:buChar char="»"/>
        <a:defRPr sz="1400">
          <a:solidFill>
            <a:srgbClr val="FFFFFF"/>
          </a:solidFill>
          <a:latin typeface="Arial Unicode MS" pitchFamily="32" charset="0"/>
          <a:cs typeface="+mn-cs"/>
        </a:defRPr>
      </a:lvl5pPr>
      <a:lvl6pPr marL="25146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6pPr>
      <a:lvl7pPr marL="29718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7pPr>
      <a:lvl8pPr marL="34290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8pPr>
      <a:lvl9pPr marL="3886200" indent="-228600" algn="l" defTabSz="449263" rtl="0" eaLnBrk="0" fontAlgn="base" hangingPunct="0">
        <a:lnSpc>
          <a:spcPct val="50000"/>
        </a:lnSpc>
        <a:spcBef>
          <a:spcPts val="350"/>
        </a:spcBef>
        <a:spcAft>
          <a:spcPct val="0"/>
        </a:spcAft>
        <a:buClr>
          <a:srgbClr val="FFFFFF"/>
        </a:buClr>
        <a:buSzPct val="100000"/>
        <a:buFont typeface="Arial Unicode MS" pitchFamily="32" charset="0"/>
        <a:buChar char="»"/>
        <a:defRPr sz="1400">
          <a:solidFill>
            <a:srgbClr val="FFFFFF"/>
          </a:solidFill>
          <a:latin typeface="Arial Unicode MS" pitchFamily="32" charset="0"/>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1187450" y="1052513"/>
            <a:ext cx="6842125" cy="3879850"/>
          </a:xfrm>
          <a:prstGeom prst="rect">
            <a:avLst/>
          </a:prstGeom>
          <a:noFill/>
          <a:ln w="9525">
            <a:noFill/>
            <a:round/>
            <a:headEnd/>
            <a:tailEnd/>
          </a:ln>
        </p:spPr>
        <p:txBody>
          <a:bodyPr lIns="90000" tIns="46800" rIns="90000" bIns="46800" anchor="ctr"/>
          <a:lstStyle/>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800" dirty="0">
                <a:solidFill>
                  <a:schemeClr val="tx1"/>
                </a:solidFill>
                <a:latin typeface="Comic Sans MS" pitchFamily="66" charset="0"/>
              </a:rPr>
              <a:t>Unit </a:t>
            </a:r>
            <a:r>
              <a:rPr lang="en-GB" sz="2800" dirty="0" smtClean="0">
                <a:solidFill>
                  <a:schemeClr val="tx1"/>
                </a:solidFill>
                <a:latin typeface="Comic Sans MS" pitchFamily="66" charset="0"/>
              </a:rPr>
              <a:t>106 </a:t>
            </a:r>
            <a:r>
              <a:rPr lang="en-GB" dirty="0" smtClean="0">
                <a:solidFill>
                  <a:schemeClr val="tx1"/>
                </a:solidFill>
                <a:latin typeface="Comic Sans MS" pitchFamily="66" charset="0"/>
              </a:rPr>
              <a:t>Understand and demonstrate fundamental electrical installation operations </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800"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Outcome </a:t>
            </a:r>
            <a:r>
              <a:rPr lang="en-GB" dirty="0" smtClean="0">
                <a:solidFill>
                  <a:schemeClr val="tx1"/>
                </a:solidFill>
                <a:latin typeface="Comic Sans MS" pitchFamily="66" charset="0"/>
              </a:rPr>
              <a:t>6  Know how to carry out basic electrical practical applications </a:t>
            </a:r>
            <a:endParaRPr lang="en-GB" dirty="0">
              <a:solidFill>
                <a:schemeClr val="tx1"/>
              </a:solidFill>
              <a:latin typeface="Comic Sans MS" pitchFamily="66" charset="0"/>
            </a:endParaRPr>
          </a:p>
          <a:p>
            <a:pPr>
              <a:buClr>
                <a:srgbClr val="B2B2B2"/>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a:solidFill>
                  <a:schemeClr val="tx1"/>
                </a:solidFill>
                <a:latin typeface="Comic Sans MS" pitchFamily="66" charset="0"/>
              </a:rPr>
              <a:t> </a:t>
            </a:r>
          </a:p>
          <a:p>
            <a:pPr>
              <a:buClr>
                <a:srgbClr val="B2B2B2"/>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300" dirty="0">
                <a:solidFill>
                  <a:schemeClr val="tx1"/>
                </a:solidFill>
                <a:latin typeface="Comic Sans MS" pitchFamily="66" charset="0"/>
              </a:rPr>
              <a:t>Bob Eyre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for continuity –How?</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To test continuity we use a low resistance ohmmeter.</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Before taking continuity tests we need to make sure our reading is not affected by the test instrument itself so we need to test the test instrument to ensure:</a:t>
            </a:r>
            <a:endParaRPr lang="en-GB" sz="2000" dirty="0" smtClean="0">
              <a:solidFill>
                <a:srgbClr val="00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it </a:t>
            </a:r>
            <a:r>
              <a:rPr lang="en-GB" sz="2000" dirty="0" smtClean="0">
                <a:solidFill>
                  <a:srgbClr val="000000"/>
                </a:solidFill>
                <a:latin typeface="Comic Sans MS" pitchFamily="66" charset="0"/>
              </a:rPr>
              <a:t>is not damaged in any </a:t>
            </a:r>
            <a:r>
              <a:rPr lang="en-GB" sz="2000" dirty="0" smtClean="0">
                <a:solidFill>
                  <a:srgbClr val="000000"/>
                </a:solidFill>
                <a:latin typeface="Comic Sans MS" pitchFamily="66" charset="0"/>
              </a:rPr>
              <a:t>way</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it </a:t>
            </a:r>
            <a:r>
              <a:rPr lang="en-GB" sz="2000" dirty="0" smtClean="0">
                <a:solidFill>
                  <a:srgbClr val="000000"/>
                </a:solidFill>
                <a:latin typeface="Comic Sans MS" pitchFamily="66" charset="0"/>
              </a:rPr>
              <a:t>is still within its calibration </a:t>
            </a:r>
            <a:r>
              <a:rPr lang="en-GB" sz="2000" dirty="0" smtClean="0">
                <a:solidFill>
                  <a:srgbClr val="000000"/>
                </a:solidFill>
                <a:latin typeface="Comic Sans MS" pitchFamily="66" charset="0"/>
              </a:rPr>
              <a:t>date</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the </a:t>
            </a:r>
            <a:r>
              <a:rPr lang="en-GB" sz="2000" dirty="0" smtClean="0">
                <a:solidFill>
                  <a:srgbClr val="000000"/>
                </a:solidFill>
                <a:latin typeface="Comic Sans MS" pitchFamily="66" charset="0"/>
              </a:rPr>
              <a:t>batteries are </a:t>
            </a:r>
            <a:r>
              <a:rPr lang="en-GB" sz="2000" dirty="0" smtClean="0">
                <a:solidFill>
                  <a:srgbClr val="000000"/>
                </a:solidFill>
                <a:latin typeface="Comic Sans MS" pitchFamily="66" charset="0"/>
              </a:rPr>
              <a:t>OK</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the </a:t>
            </a:r>
            <a:r>
              <a:rPr lang="en-GB" sz="2000" dirty="0" smtClean="0">
                <a:solidFill>
                  <a:srgbClr val="000000"/>
                </a:solidFill>
                <a:latin typeface="Comic Sans MS" pitchFamily="66" charset="0"/>
              </a:rPr>
              <a:t>leads and crocodile clips are </a:t>
            </a:r>
            <a:r>
              <a:rPr lang="en-GB" sz="2000" dirty="0" smtClean="0">
                <a:solidFill>
                  <a:srgbClr val="000000"/>
                </a:solidFill>
                <a:latin typeface="Comic Sans MS" pitchFamily="66" charset="0"/>
              </a:rPr>
              <a:t>undamaged</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the </a:t>
            </a:r>
            <a:r>
              <a:rPr lang="en-GB" sz="2000" dirty="0" smtClean="0">
                <a:solidFill>
                  <a:srgbClr val="000000"/>
                </a:solidFill>
                <a:latin typeface="Comic Sans MS" pitchFamily="66" charset="0"/>
              </a:rPr>
              <a:t>instrument functions properly. </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b="1" dirty="0" smtClean="0">
                <a:solidFill>
                  <a:srgbClr val="FF0000"/>
                </a:solidFill>
                <a:latin typeface="Comic Sans MS" pitchFamily="66" charset="0"/>
              </a:rPr>
              <a:t>NOTE Any test reading we take will include the resistance of the leads of the meter so we either zero the meter or deduct the reading we get when we test the meters lead reading from any test results.</a:t>
            </a:r>
            <a:endParaRPr lang="en-GB" sz="1800" b="1" dirty="0" smtClean="0">
              <a:solidFill>
                <a:srgbClr val="FF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for continuity –How?</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On our small demo board we can take readings from end to end fairly easily. We need to check the continuity of live to live, neutral to neutral and earth to earth.</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As the live and neutral</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conductors are the same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size and length their</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readings should be similar</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(within 0.05</a:t>
            </a:r>
            <a:r>
              <a:rPr lang="el-GR" sz="1800" dirty="0" smtClean="0">
                <a:solidFill>
                  <a:srgbClr val="000000"/>
                </a:solidFill>
                <a:latin typeface="Comic Sans MS" pitchFamily="66" charset="0"/>
              </a:rPr>
              <a:t>Ω</a:t>
            </a:r>
            <a:r>
              <a:rPr lang="en-GB" sz="1800" dirty="0" smtClean="0">
                <a:solidFill>
                  <a:srgbClr val="000000"/>
                </a:solidFill>
                <a:latin typeface="Comic Sans MS" pitchFamily="66" charset="0"/>
              </a:rPr>
              <a:t>) of each</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other.</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r>
            <a:br>
              <a:rPr lang="en-GB" sz="2000" dirty="0" smtClean="0">
                <a:solidFill>
                  <a:srgbClr val="000000"/>
                </a:solidFill>
                <a:latin typeface="Comic Sans MS" pitchFamily="66" charset="0"/>
              </a:rPr>
            </a:b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As the earth(cpc) tends to be slightly smaller we would expect its continuity reading to be slightly higher than those of the live and neutral.</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1027" name="Picture 3"/>
          <p:cNvPicPr>
            <a:picLocks noChangeAspect="1" noChangeArrowheads="1"/>
          </p:cNvPicPr>
          <p:nvPr/>
        </p:nvPicPr>
        <p:blipFill>
          <a:blip r:embed="rId3" cstate="print"/>
          <a:srcRect/>
          <a:stretch>
            <a:fillRect/>
          </a:stretch>
        </p:blipFill>
        <p:spPr bwMode="auto">
          <a:xfrm>
            <a:off x="3596418" y="2298404"/>
            <a:ext cx="5296062" cy="3002803"/>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for continuity –How?</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In real circuits we can short one end out and test from the other to get readings of L,N and earth contin</a:t>
            </a:r>
            <a:r>
              <a:rPr lang="en-GB" sz="2000" dirty="0" smtClean="0">
                <a:solidFill>
                  <a:srgbClr val="000000"/>
                </a:solidFill>
                <a:latin typeface="Comic Sans MS" pitchFamily="66" charset="0"/>
              </a:rPr>
              <a:t>uities.</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If we short L&amp;N out at</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the board and take a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reading at </a:t>
            </a:r>
            <a:r>
              <a:rPr lang="en-GB" sz="1800" dirty="0" smtClean="0">
                <a:solidFill>
                  <a:srgbClr val="000000"/>
                </a:solidFill>
                <a:latin typeface="Comic Sans MS" pitchFamily="66" charset="0"/>
              </a:rPr>
              <a:t>the end point</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the reading we would be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for both L &amp; N continuity</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readings.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As live and neutral are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similar and length half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the reading is the live</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continuity and half the </a:t>
            </a:r>
            <a:br>
              <a:rPr lang="en-GB" sz="1800" dirty="0" smtClean="0">
                <a:solidFill>
                  <a:srgbClr val="000000"/>
                </a:solidFill>
                <a:latin typeface="Comic Sans MS" pitchFamily="66" charset="0"/>
              </a:rPr>
            </a:br>
            <a:r>
              <a:rPr lang="en-GB" sz="1800" dirty="0" smtClean="0">
                <a:solidFill>
                  <a:srgbClr val="000000"/>
                </a:solidFill>
                <a:latin typeface="Comic Sans MS" pitchFamily="66" charset="0"/>
              </a:rPr>
              <a:t>neutral continuity*.</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1800" dirty="0" smtClean="0">
                <a:solidFill>
                  <a:srgbClr val="000000"/>
                </a:solidFill>
                <a:latin typeface="Comic Sans MS" pitchFamily="66" charset="0"/>
              </a:rPr>
              <a:t>*Note </a:t>
            </a:r>
            <a:r>
              <a:rPr lang="en-GB" sz="1800" dirty="0" smtClean="0">
                <a:solidFill>
                  <a:srgbClr val="000000"/>
                </a:solidFill>
                <a:latin typeface="Comic Sans MS" pitchFamily="66" charset="0"/>
              </a:rPr>
              <a:t>don’t forget to deduct the meter lead resistance before dividing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7" name="Picture 2"/>
          <p:cNvPicPr>
            <a:picLocks noChangeAspect="1" noChangeArrowheads="1"/>
          </p:cNvPicPr>
          <p:nvPr/>
        </p:nvPicPr>
        <p:blipFill>
          <a:blip r:embed="rId3" cstate="print"/>
          <a:srcRect/>
          <a:stretch>
            <a:fillRect/>
          </a:stretch>
        </p:blipFill>
        <p:spPr bwMode="auto">
          <a:xfrm>
            <a:off x="3609527" y="2276872"/>
            <a:ext cx="5282953" cy="3125747"/>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646113" y="738188"/>
            <a:ext cx="7813675"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600">
                <a:solidFill>
                  <a:srgbClr val="333333"/>
                </a:solidFill>
                <a:latin typeface="Comic Sans MS" pitchFamily="66" charset="0"/>
              </a:rPr>
              <a:t>Objectives</a:t>
            </a:r>
          </a:p>
        </p:txBody>
      </p:sp>
      <p:sp>
        <p:nvSpPr>
          <p:cNvPr id="4099"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6.1 identify typical drawings and specifications used for basic electrical circuits and cables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6.2 state the industry procedures for:</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accurately measuring and recording the requirements for the practical application</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wiring a 3 pin plug</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assembling a simple one-way electrical lighting circuit with battery supply</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inserting a simple switch mechanism into the completed wiring circuit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safely testing for continuity on a completed wiring circuit.</a:t>
            </a:r>
            <a:endParaRPr lang="en-GB" sz="2000" dirty="0">
              <a:solidFill>
                <a:srgbClr val="000000"/>
              </a:solidFill>
              <a:latin typeface="Comic Sans MS" pitchFamily="66" charset="0"/>
            </a:endParaRPr>
          </a:p>
        </p:txBody>
      </p:sp>
      <p:sp>
        <p:nvSpPr>
          <p:cNvPr id="4100"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4101"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dirty="0" smtClean="0">
                <a:solidFill>
                  <a:srgbClr val="333333"/>
                </a:solidFill>
                <a:latin typeface="Comic Sans MS" pitchFamily="66" charset="0"/>
              </a:rPr>
              <a:t>Theory Part of Your Practical Assessment</a:t>
            </a:r>
            <a:endParaRPr lang="en-GB"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This outcome relates to the theory part of the practical assessment which takes place in the last few weeks of this module.</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In it you will need to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demonstrate your understanding of theory you have been taught throughout the module </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demonstrate your practical skills by carrying out a couple of electrical task.</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Photographic evidence will be taken before you disassemble your work </a:t>
            </a:r>
            <a:r>
              <a:rPr lang="en-GB" sz="2000" smtClean="0">
                <a:solidFill>
                  <a:srgbClr val="000000"/>
                </a:solidFill>
                <a:latin typeface="Comic Sans MS" pitchFamily="66" charset="0"/>
              </a:rPr>
              <a:t>and tidy up</a:t>
            </a:r>
            <a:r>
              <a:rPr lang="en-GB" sz="2000" dirty="0" smtClean="0">
                <a:solidFill>
                  <a:srgbClr val="000000"/>
                </a:solidFill>
                <a:latin typeface="Comic Sans MS" pitchFamily="66" charset="0"/>
              </a:rPr>
              <a: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8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Measurement /choice of materials</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In order to be able to carry out tasks you need to be able to decide the tools and materials needed for a task.</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You have 2 tasks for the practical element of this module. These are</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Safely wiring a 13A plug top.</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r>
              <a:rPr lang="en-GB" sz="2000" dirty="0" smtClean="0">
                <a:solidFill>
                  <a:srgbClr val="000000"/>
                </a:solidFill>
                <a:latin typeface="Comic Sans MS" pitchFamily="66" charset="0"/>
              </a:rPr>
              <a:t>Assembling a simple 1 way lighting circuit.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For both of these tasks you should be able to select</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r>
              <a:rPr lang="en-GB" sz="2000" dirty="0" smtClean="0">
                <a:solidFill>
                  <a:srgbClr val="000000"/>
                </a:solidFill>
                <a:latin typeface="Comic Sans MS" pitchFamily="66" charset="0"/>
              </a:rPr>
              <a:t>the appropriate tools to carry out the task safely</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the appropriate materials needed to complete the task safely and so that they work correctly</a:t>
            </a: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Wiring of 13A Plug Top  </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The 3 wires connect as follows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u="sng" dirty="0" smtClean="0">
                <a:solidFill>
                  <a:srgbClr val="993300"/>
                </a:solidFill>
                <a:latin typeface="Comic Sans MS" pitchFamily="66" charset="0"/>
              </a:rPr>
              <a:t>BR</a:t>
            </a:r>
            <a:r>
              <a:rPr lang="en-GB" sz="2000" dirty="0" smtClean="0">
                <a:solidFill>
                  <a:srgbClr val="993300"/>
                </a:solidFill>
                <a:latin typeface="Comic Sans MS" pitchFamily="66" charset="0"/>
              </a:rPr>
              <a:t> for </a:t>
            </a:r>
            <a:r>
              <a:rPr lang="en-GB" sz="2000" u="sng" dirty="0" err="1" smtClean="0">
                <a:solidFill>
                  <a:srgbClr val="993300"/>
                </a:solidFill>
                <a:latin typeface="Comic Sans MS" pitchFamily="66" charset="0"/>
              </a:rPr>
              <a:t>BR</a:t>
            </a:r>
            <a:r>
              <a:rPr lang="en-GB" sz="2000" dirty="0" err="1" smtClean="0">
                <a:solidFill>
                  <a:srgbClr val="993300"/>
                </a:solidFill>
                <a:latin typeface="Comic Sans MS" pitchFamily="66" charset="0"/>
              </a:rPr>
              <a:t>own</a:t>
            </a:r>
            <a:r>
              <a:rPr lang="en-GB" sz="2000" dirty="0" smtClean="0">
                <a:solidFill>
                  <a:srgbClr val="993300"/>
                </a:solidFill>
                <a:latin typeface="Comic Sans MS" pitchFamily="66" charset="0"/>
              </a:rPr>
              <a:t> and </a:t>
            </a:r>
            <a:r>
              <a:rPr lang="en-GB" sz="2000" u="sng" dirty="0" smtClean="0">
                <a:solidFill>
                  <a:srgbClr val="993300"/>
                </a:solidFill>
                <a:latin typeface="Comic Sans MS" pitchFamily="66" charset="0"/>
              </a:rPr>
              <a:t>B</a:t>
            </a:r>
            <a:r>
              <a:rPr lang="en-GB" sz="2000" dirty="0" smtClean="0">
                <a:solidFill>
                  <a:srgbClr val="993300"/>
                </a:solidFill>
                <a:latin typeface="Comic Sans MS" pitchFamily="66" charset="0"/>
              </a:rPr>
              <a:t>ottom </a:t>
            </a:r>
            <a:r>
              <a:rPr lang="en-GB" sz="2000" u="sng" dirty="0" smtClean="0">
                <a:solidFill>
                  <a:srgbClr val="993300"/>
                </a:solidFill>
                <a:latin typeface="Comic Sans MS" pitchFamily="66" charset="0"/>
              </a:rPr>
              <a:t>R</a:t>
            </a:r>
            <a:r>
              <a:rPr lang="en-GB" sz="2000" dirty="0" smtClean="0">
                <a:solidFill>
                  <a:srgbClr val="993300"/>
                </a:solidFill>
                <a:latin typeface="Comic Sans MS" pitchFamily="66" charset="0"/>
              </a:rPr>
              <a:t>ight for live</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u="sng" dirty="0" smtClean="0">
                <a:solidFill>
                  <a:srgbClr val="0033CC"/>
                </a:solidFill>
                <a:latin typeface="Comic Sans MS" pitchFamily="66" charset="0"/>
              </a:rPr>
              <a:t>BL</a:t>
            </a:r>
            <a:r>
              <a:rPr lang="en-GB" sz="2000" dirty="0" smtClean="0">
                <a:solidFill>
                  <a:srgbClr val="0033CC"/>
                </a:solidFill>
                <a:latin typeface="Comic Sans MS" pitchFamily="66" charset="0"/>
              </a:rPr>
              <a:t> for </a:t>
            </a:r>
            <a:r>
              <a:rPr lang="en-GB" sz="2000" u="sng" dirty="0" err="1" smtClean="0">
                <a:solidFill>
                  <a:srgbClr val="0033CC"/>
                </a:solidFill>
                <a:latin typeface="Comic Sans MS" pitchFamily="66" charset="0"/>
              </a:rPr>
              <a:t>BL</a:t>
            </a:r>
            <a:r>
              <a:rPr lang="en-GB" sz="2000" dirty="0" err="1" smtClean="0">
                <a:solidFill>
                  <a:srgbClr val="0033CC"/>
                </a:solidFill>
                <a:latin typeface="Comic Sans MS" pitchFamily="66" charset="0"/>
              </a:rPr>
              <a:t>ue</a:t>
            </a:r>
            <a:r>
              <a:rPr lang="en-GB" sz="2000" dirty="0" smtClean="0">
                <a:solidFill>
                  <a:srgbClr val="0033CC"/>
                </a:solidFill>
                <a:latin typeface="Comic Sans MS" pitchFamily="66" charset="0"/>
              </a:rPr>
              <a:t> and </a:t>
            </a:r>
            <a:r>
              <a:rPr lang="en-GB" sz="2000" u="sng" dirty="0" smtClean="0">
                <a:solidFill>
                  <a:srgbClr val="0033CC"/>
                </a:solidFill>
                <a:latin typeface="Comic Sans MS" pitchFamily="66" charset="0"/>
              </a:rPr>
              <a:t>B</a:t>
            </a:r>
            <a:r>
              <a:rPr lang="en-GB" sz="2000" dirty="0" smtClean="0">
                <a:solidFill>
                  <a:srgbClr val="0033CC"/>
                </a:solidFill>
                <a:latin typeface="Comic Sans MS" pitchFamily="66" charset="0"/>
              </a:rPr>
              <a:t>ottom </a:t>
            </a:r>
            <a:r>
              <a:rPr lang="en-GB" sz="2000" u="sng" dirty="0" smtClean="0">
                <a:solidFill>
                  <a:srgbClr val="0033CC"/>
                </a:solidFill>
                <a:latin typeface="Comic Sans MS" pitchFamily="66" charset="0"/>
              </a:rPr>
              <a:t>L</a:t>
            </a:r>
            <a:r>
              <a:rPr lang="en-GB" sz="2000" dirty="0" smtClean="0">
                <a:solidFill>
                  <a:srgbClr val="0033CC"/>
                </a:solidFill>
                <a:latin typeface="Comic Sans MS" pitchFamily="66" charset="0"/>
              </a:rPr>
              <a:t>eft for neutral</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Earth goes in the top centre terminal. </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No nicks in inner insulation</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No stray strands outside terminals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Correct polarity connections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Outer sheath clearly clamped by cord grip</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Conductors doubled over (</a:t>
            </a:r>
            <a:r>
              <a:rPr lang="en-GB" sz="2000" u="sng" dirty="0" smtClean="0">
                <a:solidFill>
                  <a:srgbClr val="000000"/>
                </a:solidFill>
                <a:latin typeface="Comic Sans MS" pitchFamily="66" charset="0"/>
              </a:rPr>
              <a:t>if practical</a:t>
            </a:r>
            <a:r>
              <a:rPr lang="en-GB" sz="2000" dirty="0" smtClean="0">
                <a:solidFill>
                  <a:srgbClr val="000000"/>
                </a:solidFill>
                <a:latin typeface="Comic Sans MS" pitchFamily="66" charset="0"/>
              </a:rPr>
              <a:t>)</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Earth conductor long enough to be last to be pulled out should cord grip fail/become loosened.</a:t>
            </a: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pic>
        <p:nvPicPr>
          <p:cNvPr id="1026" name="Picture 2" descr="C:\Users\bobey\Downloads\pliers.jpg"/>
          <p:cNvPicPr>
            <a:picLocks noChangeAspect="1" noChangeArrowheads="1"/>
          </p:cNvPicPr>
          <p:nvPr/>
        </p:nvPicPr>
        <p:blipFill>
          <a:blip r:embed="rId3" cstate="print"/>
          <a:stretch>
            <a:fillRect/>
          </a:stretch>
        </p:blipFill>
        <p:spPr bwMode="auto">
          <a:xfrm>
            <a:off x="5868144" y="2714427"/>
            <a:ext cx="2674268" cy="2519237"/>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Assembling a 1 Way lighting circuit</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This task involves w</a:t>
            </a:r>
            <a:r>
              <a:rPr lang="en-GB" sz="2000" dirty="0" smtClean="0">
                <a:solidFill>
                  <a:srgbClr val="000000"/>
                </a:solidFill>
                <a:latin typeface="Comic Sans MS" pitchFamily="66" charset="0"/>
              </a:rPr>
              <a:t>iring a pendant set light fitting from a consumer that is switched by a 1 way light switch</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The students should</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Clip cables neatly</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Follow the spec</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Create a circuit that works</a:t>
            </a: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Indicate conductor use by correct use of coloured </a:t>
            </a:r>
            <a:r>
              <a:rPr lang="en-GB" sz="2000" dirty="0" err="1" smtClean="0">
                <a:solidFill>
                  <a:srgbClr val="000000"/>
                </a:solidFill>
                <a:latin typeface="Comic Sans MS" pitchFamily="66" charset="0"/>
              </a:rPr>
              <a:t>sleevings</a:t>
            </a:r>
            <a:endParaRPr lang="en-GB" sz="2000" dirty="0" smtClean="0">
              <a:solidFill>
                <a:srgbClr val="000000"/>
              </a:solidFill>
              <a:latin typeface="Comic Sans MS" pitchFamily="66" charset="0"/>
            </a:endParaRPr>
          </a:p>
          <a:p>
            <a:pPr>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Make sound electrical connections</a:t>
            </a:r>
            <a:endParaRPr lang="en-GB" sz="2000" dirty="0" smtClean="0">
              <a:solidFill>
                <a:srgbClr val="000000"/>
              </a:solidFill>
              <a:latin typeface="Comic Sans MS" pitchFamily="66"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On completing a wiring task it is important to check that it has been wired correctly and is safe to use.</a:t>
            </a: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In order to do this we carry out tests with test instruments.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Before carrying out these tests in real life we need to make sure that circuits we are testing are “dead” as the tests would be dangerous to us and damage equipment if we carried them out on a live (energised) circuit.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FF0000"/>
                </a:solidFill>
                <a:latin typeface="Comic Sans MS" pitchFamily="66" charset="0"/>
              </a:rPr>
              <a:t>NOTE Your lighting circuit will never be made live so will be safe for you to test.</a:t>
            </a:r>
            <a:endParaRPr lang="en-GB" sz="2000" dirty="0" smtClean="0">
              <a:solidFill>
                <a:srgbClr val="FF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for continuity –Why?</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One of the first tests we need to make is that the circuit the connections are sound all along the circuit.</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By sound we mean that the cables are connected to the right terminals and that each connection is nice and tight to allow electricity (current) to flow easily.</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Loose connections </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r>
              <a:rPr lang="en-GB" sz="2000" dirty="0" smtClean="0">
                <a:solidFill>
                  <a:srgbClr val="000000"/>
                </a:solidFill>
                <a:latin typeface="Comic Sans MS" pitchFamily="66" charset="0"/>
              </a:rPr>
              <a:t>Make it more difficult for electricity to flow.</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Can create hot spots and potentially start fires.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a:t>
            </a:r>
            <a:r>
              <a:rPr lang="en-GB" sz="2000" dirty="0" smtClean="0">
                <a:solidFill>
                  <a:srgbClr val="000000"/>
                </a:solidFill>
                <a:latin typeface="Comic Sans MS" pitchFamily="66" charset="0"/>
              </a:rPr>
              <a:t>Can prevent appliances from working properly/as expected or lights to flicker.</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 Can slow down fuses and breakers from clearing faults.</a:t>
            </a: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646113" y="738188"/>
            <a:ext cx="7021512" cy="771525"/>
          </a:xfrm>
          <a:prstGeom prst="rect">
            <a:avLst/>
          </a:prstGeom>
          <a:noFill/>
          <a:ln w="9525">
            <a:noFill/>
            <a:round/>
            <a:headEnd/>
            <a:tailEnd/>
          </a:ln>
        </p:spPr>
        <p:txBody>
          <a:bodyPr lIns="90000" tIns="46800" rIns="90000" bIns="46800"/>
          <a:lstStyle/>
          <a:p>
            <a:pPr>
              <a:buClr>
                <a:srgbClr val="333333"/>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dirty="0" smtClean="0">
                <a:solidFill>
                  <a:srgbClr val="333333"/>
                </a:solidFill>
                <a:latin typeface="Comic Sans MS" pitchFamily="66" charset="0"/>
              </a:rPr>
              <a:t>Safely testing for continuity –How?</a:t>
            </a:r>
            <a:endParaRPr lang="en-GB" sz="3200" dirty="0">
              <a:solidFill>
                <a:srgbClr val="333333"/>
              </a:solidFill>
              <a:latin typeface="Comic Sans MS" pitchFamily="66" charset="0"/>
            </a:endParaRPr>
          </a:p>
        </p:txBody>
      </p:sp>
      <p:sp>
        <p:nvSpPr>
          <p:cNvPr id="6147" name="Text Box 2"/>
          <p:cNvSpPr txBox="1">
            <a:spLocks noChangeArrowheads="1"/>
          </p:cNvSpPr>
          <p:nvPr/>
        </p:nvSpPr>
        <p:spPr bwMode="auto">
          <a:xfrm>
            <a:off x="685800" y="1628800"/>
            <a:ext cx="7847013" cy="4467200"/>
          </a:xfrm>
          <a:prstGeom prst="rect">
            <a:avLst/>
          </a:prstGeom>
          <a:noFill/>
          <a:ln w="9525">
            <a:noFill/>
            <a:round/>
            <a:headEnd/>
            <a:tailEnd/>
          </a:ln>
        </p:spPr>
        <p:txBody>
          <a:bodyPr lIns="90000" tIns="46800" rIns="90000" bIns="46800"/>
          <a:lstStyle/>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We need to test from one end of a circuit to the other and make sure we get a very low resistance reading.</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2000" dirty="0" smtClean="0">
                <a:solidFill>
                  <a:srgbClr val="000000"/>
                </a:solidFill>
                <a:latin typeface="Comic Sans MS" pitchFamily="66" charset="0"/>
              </a:rPr>
              <a:t>On your small lighting circuit on a wooden board this is quite easy to achieve as you can reach from one end to the other but in real life these ends of circuits could be 10s of meters away and on different floors.</a:t>
            </a: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lvl="1">
              <a:spcBef>
                <a:spcPts val="475"/>
              </a:spcBef>
              <a:buClr>
                <a:srgbClr val="000000"/>
              </a:buClr>
              <a:buSzPct val="100000"/>
              <a:buFont typeface="Arial"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2000" dirty="0" smtClean="0">
              <a:solidFill>
                <a:srgbClr val="000000"/>
              </a:solidFill>
              <a:latin typeface="Comic Sans MS" pitchFamily="66" charset="0"/>
            </a:endParaRPr>
          </a:p>
          <a:p>
            <a:pPr>
              <a:spcBef>
                <a:spcPts val="475"/>
              </a:spcBef>
              <a:buClr>
                <a:srgbClr val="000000"/>
              </a:buClr>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GB" sz="1900" dirty="0">
              <a:solidFill>
                <a:srgbClr val="000000"/>
              </a:solidFill>
              <a:latin typeface="Arial" charset="0"/>
            </a:endParaRPr>
          </a:p>
        </p:txBody>
      </p:sp>
      <p:sp>
        <p:nvSpPr>
          <p:cNvPr id="6148" name="Rectangle 2"/>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
        <p:nvSpPr>
          <p:cNvPr id="6149" name="Rectangle 4"/>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pPr algn="ctr">
              <a:lnSpc>
                <a:spcPct val="61000"/>
              </a:lnSpc>
              <a:buClr>
                <a:srgbClr val="FFFFFF"/>
              </a:buClr>
              <a:buSzPct val="100000"/>
              <a:buFont typeface="Times New Roman" pitchFamily="18" charset="0"/>
              <a:buNone/>
            </a:pPr>
            <a:endParaRPr lang="en-US"/>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
        <a:cs typeface="Times New Roman"/>
      </a:majorFont>
      <a:minorFont>
        <a:latin typeface="Arial"/>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449263" rtl="0" eaLnBrk="1" fontAlgn="base" latinLnBrk="0" hangingPunct="1">
          <a:lnSpc>
            <a:spcPct val="61000"/>
          </a:lnSpc>
          <a:spcBef>
            <a:spcPct val="0"/>
          </a:spcBef>
          <a:spcAft>
            <a:spcPct val="0"/>
          </a:spcAft>
          <a:buClr>
            <a:srgbClr val="FFFFFF"/>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cs typeface="Times New Roman" pitchFamily="16"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10375</TotalTime>
  <Words>896</Words>
  <Application>Microsoft Office PowerPoint</Application>
  <PresentationFormat>On-screen Show (4:3)</PresentationFormat>
  <Paragraphs>109</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KTP Presentation</dc:title>
  <dc:creator>Robert Eyre</dc:creator>
  <cp:lastModifiedBy>Bob Eyre</cp:lastModifiedBy>
  <cp:revision>538</cp:revision>
  <dcterms:modified xsi:type="dcterms:W3CDTF">2020-05-20T09:15:31Z</dcterms:modified>
</cp:coreProperties>
</file>