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0"/>
  </p:notesMasterIdLst>
  <p:sldIdLst>
    <p:sldId id="256" r:id="rId2"/>
    <p:sldId id="297" r:id="rId3"/>
    <p:sldId id="371" r:id="rId4"/>
    <p:sldId id="414" r:id="rId5"/>
    <p:sldId id="420" r:id="rId6"/>
    <p:sldId id="423" r:id="rId7"/>
    <p:sldId id="424" r:id="rId8"/>
    <p:sldId id="425" r:id="rId9"/>
  </p:sldIdLst>
  <p:sldSz cx="9144000" cy="6858000" type="screen4x3"/>
  <p:notesSz cx="6858000" cy="9144000"/>
  <p:defaultTextStyle>
    <a:defPPr>
      <a:defRPr lang="en-GB"/>
    </a:defPPr>
    <a:lvl1pPr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1pPr>
    <a:lvl2pPr marL="4572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2pPr>
    <a:lvl3pPr marL="9144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3pPr>
    <a:lvl4pPr marL="13716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4pPr>
    <a:lvl5pPr marL="18288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bg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bg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bg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bg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CC"/>
    <a:srgbClr val="993300"/>
    <a:srgbClr val="808080"/>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896" autoAdjust="0"/>
    <p:restoredTop sz="94483" autoAdjust="0"/>
  </p:normalViewPr>
  <p:slideViewPr>
    <p:cSldViewPr>
      <p:cViewPr>
        <p:scale>
          <a:sx n="110" d="100"/>
          <a:sy n="110" d="100"/>
        </p:scale>
        <p:origin x="-1644" y="-420"/>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4"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5"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6"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7"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8"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9"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0"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1" name="AutoShape 9"/>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2" name="AutoShape 10"/>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3" name="Text Box 11"/>
          <p:cNvSpPr txBox="1">
            <a:spLocks noChangeArrowheads="1"/>
          </p:cNvSpPr>
          <p:nvPr/>
        </p:nvSpPr>
        <p:spPr bwMode="auto">
          <a:xfrm>
            <a:off x="0" y="0"/>
            <a:ext cx="2971800" cy="460375"/>
          </a:xfrm>
          <a:prstGeom prst="rect">
            <a:avLst/>
          </a:prstGeom>
          <a:no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4" name="Rectangle 12"/>
          <p:cNvSpPr>
            <a:spLocks noGrp="1" noChangeArrowheads="1"/>
          </p:cNvSpPr>
          <p:nvPr>
            <p:ph type="dt"/>
          </p:nvPr>
        </p:nvSpPr>
        <p:spPr bwMode="auto">
          <a:xfrm>
            <a:off x="3884613" y="0"/>
            <a:ext cx="2955925" cy="4413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Clr>
                <a:srgbClr val="000000"/>
              </a:buClr>
              <a:buSzPct val="100000"/>
              <a:buFont typeface="Wingdings" charset="2"/>
              <a:buNone/>
              <a:tabLst>
                <a:tab pos="723900" algn="l"/>
                <a:tab pos="1447800" algn="l"/>
                <a:tab pos="2171700" algn="l"/>
                <a:tab pos="2895600" algn="l"/>
              </a:tabLst>
              <a:defRPr sz="1200">
                <a:solidFill>
                  <a:srgbClr val="000000"/>
                </a:solidFill>
                <a:latin typeface="Times New Roman" pitchFamily="16" charset="0"/>
                <a:cs typeface="Times New Roman" pitchFamily="16" charset="0"/>
              </a:defRPr>
            </a:lvl1pPr>
          </a:lstStyle>
          <a:p>
            <a:pPr>
              <a:defRPr/>
            </a:pPr>
            <a:endParaRPr lang="en-GB"/>
          </a:p>
        </p:txBody>
      </p:sp>
      <p:sp>
        <p:nvSpPr>
          <p:cNvPr id="21518" name="Rectangle 13"/>
          <p:cNvSpPr>
            <a:spLocks noGrp="1" noRot="1" noChangeAspect="1" noChangeArrowheads="1"/>
          </p:cNvSpPr>
          <p:nvPr>
            <p:ph type="sldImg"/>
          </p:nvPr>
        </p:nvSpPr>
        <p:spPr bwMode="auto">
          <a:xfrm>
            <a:off x="1143000" y="685800"/>
            <a:ext cx="4556125" cy="3413125"/>
          </a:xfrm>
          <a:prstGeom prst="rect">
            <a:avLst/>
          </a:prstGeom>
          <a:noFill/>
          <a:ln w="12600">
            <a:solidFill>
              <a:srgbClr val="000000"/>
            </a:solidFill>
            <a:miter lim="800000"/>
            <a:headEnd/>
            <a:tailEnd/>
          </a:ln>
        </p:spPr>
      </p:sp>
      <p:sp>
        <p:nvSpPr>
          <p:cNvPr id="3086" name="Rectangle 14"/>
          <p:cNvSpPr>
            <a:spLocks noGrp="1" noChangeArrowheads="1"/>
          </p:cNvSpPr>
          <p:nvPr>
            <p:ph type="body"/>
          </p:nvPr>
        </p:nvSpPr>
        <p:spPr bwMode="auto">
          <a:xfrm>
            <a:off x="685800" y="4343400"/>
            <a:ext cx="5470525" cy="40989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3087" name="Text Box 15"/>
          <p:cNvSpPr txBox="1">
            <a:spLocks noChangeArrowheads="1"/>
          </p:cNvSpPr>
          <p:nvPr/>
        </p:nvSpPr>
        <p:spPr bwMode="auto">
          <a:xfrm>
            <a:off x="0" y="8683625"/>
            <a:ext cx="2971800" cy="460375"/>
          </a:xfrm>
          <a:prstGeom prst="rect">
            <a:avLst/>
          </a:prstGeom>
          <a:no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8" name="Rectangle 16"/>
          <p:cNvSpPr>
            <a:spLocks noGrp="1" noChangeArrowheads="1"/>
          </p:cNvSpPr>
          <p:nvPr>
            <p:ph type="sldNum"/>
          </p:nvPr>
        </p:nvSpPr>
        <p:spPr bwMode="auto">
          <a:xfrm>
            <a:off x="3884613" y="8685213"/>
            <a:ext cx="2955925" cy="4413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buClr>
                <a:srgbClr val="000000"/>
              </a:buClr>
              <a:buSzPct val="100000"/>
              <a:buFont typeface="Wingdings" charset="2"/>
              <a:buNone/>
              <a:tabLst>
                <a:tab pos="723900" algn="l"/>
                <a:tab pos="1447800" algn="l"/>
                <a:tab pos="2171700" algn="l"/>
                <a:tab pos="2895600" algn="l"/>
              </a:tabLst>
              <a:defRPr sz="1200">
                <a:solidFill>
                  <a:srgbClr val="000000"/>
                </a:solidFill>
                <a:latin typeface="Times New Roman" pitchFamily="16" charset="0"/>
                <a:cs typeface="Times New Roman" pitchFamily="16" charset="0"/>
              </a:defRPr>
            </a:lvl1pPr>
          </a:lstStyle>
          <a:p>
            <a:pPr>
              <a:defRPr/>
            </a:pPr>
            <a:fld id="{93BBAA28-016D-4DC2-8FF3-7E70308E70B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6"/>
          <p:cNvSpPr>
            <a:spLocks noGrp="1" noChangeArrowheads="1"/>
          </p:cNvSpPr>
          <p:nvPr>
            <p:ph type="sldNum" sz="quarter"/>
          </p:nvPr>
        </p:nvSpPr>
        <p:spPr>
          <a:noFill/>
        </p:spPr>
        <p:txBody>
          <a:bodyPr/>
          <a:lstStyle/>
          <a:p>
            <a:pPr>
              <a:buFont typeface="Wingdings" pitchFamily="2" charset="2"/>
              <a:buNone/>
            </a:pPr>
            <a:fld id="{22D10635-057C-4CF0-AD40-0BD5FB5A513A}" type="slidenum">
              <a:rPr lang="en-GB" smtClean="0">
                <a:latin typeface="Times New Roman" pitchFamily="18" charset="0"/>
                <a:cs typeface="Times New Roman" pitchFamily="18" charset="0"/>
              </a:rPr>
              <a:pPr>
                <a:buFont typeface="Wingdings" pitchFamily="2" charset="2"/>
                <a:buNone/>
              </a:pPr>
              <a:t>1</a:t>
            </a:fld>
            <a:endParaRPr lang="en-GB" smtClean="0">
              <a:latin typeface="Times New Roman" pitchFamily="18" charset="0"/>
              <a:cs typeface="Times New Roman" pitchFamily="18" charset="0"/>
            </a:endParaRPr>
          </a:p>
        </p:txBody>
      </p:sp>
      <p:sp>
        <p:nvSpPr>
          <p:cNvPr id="2253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2532"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16"/>
          <p:cNvSpPr>
            <a:spLocks noGrp="1" noChangeArrowheads="1"/>
          </p:cNvSpPr>
          <p:nvPr>
            <p:ph type="sldNum" sz="quarter"/>
          </p:nvPr>
        </p:nvSpPr>
        <p:spPr>
          <a:noFill/>
        </p:spPr>
        <p:txBody>
          <a:bodyPr/>
          <a:lstStyle/>
          <a:p>
            <a:pPr>
              <a:buFont typeface="Wingdings" pitchFamily="2" charset="2"/>
              <a:buNone/>
            </a:pPr>
            <a:fld id="{2F9EA001-6EF8-45D7-832C-C563936919A4}" type="slidenum">
              <a:rPr lang="en-GB" smtClean="0">
                <a:latin typeface="Times New Roman" pitchFamily="18" charset="0"/>
                <a:cs typeface="Times New Roman" pitchFamily="18" charset="0"/>
              </a:rPr>
              <a:pPr>
                <a:buFont typeface="Wingdings" pitchFamily="2" charset="2"/>
                <a:buNone/>
              </a:pPr>
              <a:t>2</a:t>
            </a:fld>
            <a:endParaRPr lang="en-GB" smtClean="0">
              <a:latin typeface="Times New Roman" pitchFamily="18" charset="0"/>
              <a:cs typeface="Times New Roman" pitchFamily="18" charset="0"/>
            </a:endParaRPr>
          </a:p>
        </p:txBody>
      </p:sp>
      <p:sp>
        <p:nvSpPr>
          <p:cNvPr id="2355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3556"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3</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4</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5</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6</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7</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8</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4463" y="738188"/>
            <a:ext cx="1947862" cy="53419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46113" y="738188"/>
            <a:ext cx="5695950" cy="5341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2063"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0263" y="1981200"/>
            <a:ext cx="3802062"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46113" y="738188"/>
            <a:ext cx="6156325" cy="1174750"/>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title text format</a:t>
            </a:r>
          </a:p>
        </p:txBody>
      </p:sp>
      <p:sp>
        <p:nvSpPr>
          <p:cNvPr id="2051" name="Rectangle 2"/>
          <p:cNvSpPr>
            <a:spLocks noGrp="1" noChangeArrowheads="1"/>
          </p:cNvSpPr>
          <p:nvPr>
            <p:ph type="body" idx="1"/>
          </p:nvPr>
        </p:nvSpPr>
        <p:spPr bwMode="auto">
          <a:xfrm>
            <a:off x="685800" y="1981200"/>
            <a:ext cx="7756525" cy="40989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mj-lt"/>
          <a:ea typeface="+mj-ea"/>
          <a:cs typeface="+mj-cs"/>
        </a:defRPr>
      </a:lvl1pPr>
      <a:lvl2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2pPr>
      <a:lvl3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3pPr>
      <a:lvl4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4pPr>
      <a:lvl5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5pPr>
      <a:lvl6pPr marL="4572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6pPr>
      <a:lvl7pPr marL="9144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7pPr>
      <a:lvl8pPr marL="13716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8pPr>
      <a:lvl9pPr marL="18288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9pPr>
    </p:titleStyle>
    <p:bodyStyle>
      <a:lvl1pPr marL="327025" indent="-327025" algn="l" defTabSz="449263" rtl="0" eaLnBrk="0" fontAlgn="base" hangingPunct="0">
        <a:lnSpc>
          <a:spcPct val="50000"/>
        </a:lnSpc>
        <a:spcBef>
          <a:spcPts val="550"/>
        </a:spcBef>
        <a:spcAft>
          <a:spcPct val="0"/>
        </a:spcAft>
        <a:buClr>
          <a:srgbClr val="333333"/>
        </a:buClr>
        <a:buSzPct val="100000"/>
        <a:buFont typeface="Arial" charset="0"/>
        <a:buChar char="•"/>
        <a:defRPr sz="2200" b="1">
          <a:solidFill>
            <a:srgbClr val="333333"/>
          </a:solidFill>
          <a:latin typeface="+mn-lt"/>
          <a:ea typeface="+mn-ea"/>
          <a:cs typeface="+mn-cs"/>
        </a:defRPr>
      </a:lvl1pPr>
      <a:lvl2pPr marL="727075" indent="-269875" algn="l" defTabSz="449263" rtl="0" eaLnBrk="0" fontAlgn="base" hangingPunct="0">
        <a:lnSpc>
          <a:spcPct val="50000"/>
        </a:lnSpc>
        <a:spcBef>
          <a:spcPts val="700"/>
        </a:spcBef>
        <a:spcAft>
          <a:spcPct val="0"/>
        </a:spcAft>
        <a:buClr>
          <a:srgbClr val="FFFFFF"/>
        </a:buClr>
        <a:buSzPct val="100000"/>
        <a:buFont typeface="Arial Unicode MS" pitchFamily="34" charset="-128"/>
        <a:buChar char="–"/>
        <a:defRPr sz="2800">
          <a:solidFill>
            <a:srgbClr val="FFFFFF"/>
          </a:solidFill>
          <a:latin typeface="Arial Unicode MS" pitchFamily="32" charset="0"/>
          <a:cs typeface="+mn-cs"/>
        </a:defRPr>
      </a:lvl2pPr>
      <a:lvl3pPr marL="11430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3pPr>
      <a:lvl4pPr marL="16002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4pPr>
      <a:lvl5pPr marL="20574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5pPr>
      <a:lvl6pPr marL="25146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6pPr>
      <a:lvl7pPr marL="29718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7pPr>
      <a:lvl8pPr marL="34290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8pPr>
      <a:lvl9pPr marL="38862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1187450" y="1052513"/>
            <a:ext cx="6842125" cy="3879850"/>
          </a:xfrm>
          <a:prstGeom prst="rect">
            <a:avLst/>
          </a:prstGeom>
          <a:noFill/>
          <a:ln w="9525">
            <a:noFill/>
            <a:round/>
            <a:headEnd/>
            <a:tailEnd/>
          </a:ln>
        </p:spPr>
        <p:txBody>
          <a:bodyPr lIns="90000" tIns="46800" rIns="90000" bIns="46800" anchor="ctr"/>
          <a:lstStyle/>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a:solidFill>
                  <a:schemeClr val="tx1"/>
                </a:solidFill>
                <a:latin typeface="Comic Sans MS" pitchFamily="66" charset="0"/>
              </a:rPr>
              <a:t>Unit </a:t>
            </a:r>
            <a:r>
              <a:rPr lang="en-GB" sz="2800" dirty="0" smtClean="0">
                <a:solidFill>
                  <a:schemeClr val="tx1"/>
                </a:solidFill>
                <a:latin typeface="Comic Sans MS" pitchFamily="66" charset="0"/>
              </a:rPr>
              <a:t>106 </a:t>
            </a:r>
            <a:r>
              <a:rPr lang="en-GB" dirty="0" smtClean="0">
                <a:solidFill>
                  <a:schemeClr val="tx1"/>
                </a:solidFill>
                <a:latin typeface="Comic Sans MS" pitchFamily="66" charset="0"/>
              </a:rPr>
              <a:t>Understand and demonstrate fundamental electrical installation operations </a:t>
            </a:r>
            <a:endParaRPr lang="en-GB"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800"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chemeClr val="tx1"/>
                </a:solidFill>
                <a:latin typeface="Comic Sans MS" pitchFamily="66" charset="0"/>
              </a:rPr>
              <a:t>Outcome </a:t>
            </a:r>
            <a:r>
              <a:rPr lang="en-GB" dirty="0" smtClean="0">
                <a:solidFill>
                  <a:schemeClr val="tx1"/>
                </a:solidFill>
                <a:latin typeface="Comic Sans MS" pitchFamily="66" charset="0"/>
              </a:rPr>
              <a:t>5  Be able to select materials and components for basic electrical practical applications</a:t>
            </a:r>
            <a:endParaRPr lang="en-GB"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chemeClr val="tx1"/>
                </a:solidFill>
                <a:latin typeface="Comic Sans MS" pitchFamily="66" charset="0"/>
              </a:rPr>
              <a:t> </a:t>
            </a:r>
          </a:p>
          <a:p>
            <a:pPr>
              <a:buClr>
                <a:srgbClr val="B2B2B2"/>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300" dirty="0">
                <a:solidFill>
                  <a:schemeClr val="tx1"/>
                </a:solidFill>
                <a:latin typeface="Comic Sans MS" pitchFamily="66" charset="0"/>
              </a:rPr>
              <a:t>Bob Eyre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646113" y="738188"/>
            <a:ext cx="7813675"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a:solidFill>
                  <a:srgbClr val="333333"/>
                </a:solidFill>
                <a:latin typeface="Comic Sans MS" pitchFamily="66" charset="0"/>
              </a:rPr>
              <a:t>Objectives</a:t>
            </a:r>
          </a:p>
        </p:txBody>
      </p:sp>
      <p:sp>
        <p:nvSpPr>
          <p:cNvPr id="4099"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5.1 select materials and components for basic electrical practical applications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5.2 select electrical materials used for fixing cables and components: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clips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fixing devices, </a:t>
            </a:r>
            <a:r>
              <a:rPr lang="en-GB" sz="1800" dirty="0" err="1" smtClean="0">
                <a:solidFill>
                  <a:srgbClr val="000000"/>
                </a:solidFill>
                <a:latin typeface="Comic Sans MS" pitchFamily="66" charset="0"/>
              </a:rPr>
              <a:t>ie</a:t>
            </a:r>
            <a:r>
              <a:rPr lang="en-GB" sz="1800" dirty="0" smtClean="0">
                <a:solidFill>
                  <a:srgbClr val="000000"/>
                </a:solidFill>
                <a:latin typeface="Comic Sans MS" pitchFamily="66" charset="0"/>
              </a:rPr>
              <a:t> screws</a:t>
            </a:r>
            <a:endParaRPr lang="en-GB" sz="1800" dirty="0">
              <a:solidFill>
                <a:srgbClr val="000000"/>
              </a:solidFill>
              <a:latin typeface="Comic Sans MS" pitchFamily="66" charset="0"/>
            </a:endParaRPr>
          </a:p>
        </p:txBody>
      </p:sp>
      <p:sp>
        <p:nvSpPr>
          <p:cNvPr id="410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4101"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000000"/>
                </a:solidFill>
                <a:latin typeface="Comic Sans MS" pitchFamily="66" charset="0"/>
              </a:rPr>
              <a:t>Select materials and components for basic electrical practical applications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988840"/>
            <a:ext cx="7847013" cy="410716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Although electrical design is more complex than the examples given at this level circuits are designed so that </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An appliance or circuit is able to safely consume the amount of electricity it is designed to</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protective device is chosen that allows that amount of power to be consumed but not much more.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The cables feeding that circuit are protected by </a:t>
            </a:r>
            <a:r>
              <a:rPr lang="en-GB" sz="1800" dirty="0" err="1" smtClean="0">
                <a:solidFill>
                  <a:srgbClr val="000000"/>
                </a:solidFill>
                <a:latin typeface="Comic Sans MS" pitchFamily="66" charset="0"/>
              </a:rPr>
              <a:t>thedevice</a:t>
            </a:r>
            <a:r>
              <a:rPr lang="en-GB" sz="1800" dirty="0" smtClean="0">
                <a:solidFill>
                  <a:srgbClr val="000000"/>
                </a:solidFill>
                <a:latin typeface="Comic Sans MS" pitchFamily="66" charset="0"/>
              </a:rPr>
              <a:t> we chose in the previous step.</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Follow these steps and the circuit is healthy as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The appliance works OK</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The wiring doesn’t overheat</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If a fault occurs the circuit disconnects quickly and safely.</a:t>
            </a: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000000"/>
                </a:solidFill>
                <a:latin typeface="Comic Sans MS" pitchFamily="66" charset="0"/>
              </a:rPr>
              <a:t>Select materials and components for basic electrical practical applications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844824"/>
            <a:ext cx="7847013" cy="4251176"/>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As a </a:t>
            </a:r>
            <a:r>
              <a:rPr lang="en-GB" sz="1800" u="sng" dirty="0" smtClean="0">
                <a:solidFill>
                  <a:srgbClr val="FF0000"/>
                </a:solidFill>
                <a:latin typeface="Comic Sans MS" pitchFamily="66" charset="0"/>
              </a:rPr>
              <a:t>very rough rule of thumb </a:t>
            </a:r>
            <a:r>
              <a:rPr lang="en-GB" sz="1800" dirty="0" smtClean="0">
                <a:solidFill>
                  <a:srgbClr val="000000"/>
                </a:solidFill>
                <a:latin typeface="Comic Sans MS" pitchFamily="66" charset="0"/>
              </a:rPr>
              <a:t>at this level use the following table to get an rough idea of how much power circuits use, the current drawn, protective device rating and likely cable size needed to feed it.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graphicFrame>
        <p:nvGraphicFramePr>
          <p:cNvPr id="6" name="Table 5"/>
          <p:cNvGraphicFramePr>
            <a:graphicFrameLocks noGrp="1"/>
          </p:cNvGraphicFramePr>
          <p:nvPr/>
        </p:nvGraphicFramePr>
        <p:xfrm>
          <a:off x="611559" y="2924944"/>
          <a:ext cx="8136905" cy="3556000"/>
        </p:xfrm>
        <a:graphic>
          <a:graphicData uri="http://schemas.openxmlformats.org/drawingml/2006/table">
            <a:tbl>
              <a:tblPr firstRow="1" bandRow="1">
                <a:tableStyleId>{073A0DAA-6AF3-43AB-8588-CEC1D06C72B9}</a:tableStyleId>
              </a:tblPr>
              <a:tblGrid>
                <a:gridCol w="1627381"/>
                <a:gridCol w="1627381"/>
                <a:gridCol w="1627381"/>
                <a:gridCol w="1627381"/>
                <a:gridCol w="1627381"/>
              </a:tblGrid>
              <a:tr h="370840">
                <a:tc>
                  <a:txBody>
                    <a:bodyPr/>
                    <a:lstStyle/>
                    <a:p>
                      <a:r>
                        <a:rPr lang="en-GB" sz="1400" b="0" dirty="0" smtClean="0">
                          <a:latin typeface="Comic Sans MS" pitchFamily="66" charset="0"/>
                        </a:rPr>
                        <a:t>Circuit Description</a:t>
                      </a:r>
                      <a:endParaRPr lang="en-GB" sz="1400" b="0" dirty="0">
                        <a:latin typeface="Comic Sans MS" pitchFamily="66" charset="0"/>
                      </a:endParaRPr>
                    </a:p>
                  </a:txBody>
                  <a:tcPr/>
                </a:tc>
                <a:tc>
                  <a:txBody>
                    <a:bodyPr/>
                    <a:lstStyle/>
                    <a:p>
                      <a:r>
                        <a:rPr lang="en-GB" sz="1400" b="0" dirty="0" smtClean="0">
                          <a:latin typeface="Comic Sans MS" pitchFamily="66" charset="0"/>
                        </a:rPr>
                        <a:t>Power (Watts)</a:t>
                      </a:r>
                      <a:endParaRPr lang="en-GB" sz="1400" b="0" dirty="0">
                        <a:latin typeface="Comic Sans MS" pitchFamily="66" charset="0"/>
                      </a:endParaRPr>
                    </a:p>
                  </a:txBody>
                  <a:tcPr/>
                </a:tc>
                <a:tc>
                  <a:txBody>
                    <a:bodyPr/>
                    <a:lstStyle/>
                    <a:p>
                      <a:r>
                        <a:rPr lang="en-GB" sz="1400" b="0" dirty="0" smtClean="0">
                          <a:latin typeface="Comic Sans MS" pitchFamily="66" charset="0"/>
                        </a:rPr>
                        <a:t>Current (A)</a:t>
                      </a:r>
                    </a:p>
                    <a:p>
                      <a:r>
                        <a:rPr lang="en-GB" sz="1400" b="0" dirty="0" smtClean="0">
                          <a:latin typeface="Comic Sans MS" pitchFamily="66" charset="0"/>
                        </a:rPr>
                        <a:t>Watts/230V</a:t>
                      </a:r>
                      <a:endParaRPr lang="en-GB" sz="1400" b="0" dirty="0">
                        <a:latin typeface="Comic Sans MS" pitchFamily="66" charset="0"/>
                      </a:endParaRPr>
                    </a:p>
                  </a:txBody>
                  <a:tcPr/>
                </a:tc>
                <a:tc>
                  <a:txBody>
                    <a:bodyPr/>
                    <a:lstStyle/>
                    <a:p>
                      <a:r>
                        <a:rPr lang="en-GB" sz="1400" b="0" dirty="0" smtClean="0">
                          <a:latin typeface="Comic Sans MS" pitchFamily="66" charset="0"/>
                        </a:rPr>
                        <a:t>Protective Device Rating (A)</a:t>
                      </a:r>
                      <a:endParaRPr lang="en-GB" sz="1400" b="0" dirty="0">
                        <a:latin typeface="Comic Sans MS" pitchFamily="66" charset="0"/>
                      </a:endParaRPr>
                    </a:p>
                  </a:txBody>
                  <a:tcPr/>
                </a:tc>
                <a:tc>
                  <a:txBody>
                    <a:bodyPr/>
                    <a:lstStyle/>
                    <a:p>
                      <a:r>
                        <a:rPr lang="en-GB" sz="1400" b="0" dirty="0" smtClean="0">
                          <a:latin typeface="Comic Sans MS" pitchFamily="66" charset="0"/>
                        </a:rPr>
                        <a:t>Cable Size</a:t>
                      </a:r>
                    </a:p>
                    <a:p>
                      <a:r>
                        <a:rPr lang="en-GB" sz="1400" b="0" dirty="0" smtClean="0">
                          <a:latin typeface="Comic Sans MS" pitchFamily="66" charset="0"/>
                        </a:rPr>
                        <a:t>(mm)</a:t>
                      </a:r>
                      <a:endParaRPr lang="en-GB" sz="1400" b="0" dirty="0">
                        <a:latin typeface="Comic Sans MS" pitchFamily="66" charset="0"/>
                      </a:endParaRPr>
                    </a:p>
                  </a:txBody>
                  <a:tcPr/>
                </a:tc>
              </a:tr>
              <a:tr h="370840">
                <a:tc>
                  <a:txBody>
                    <a:bodyPr/>
                    <a:lstStyle/>
                    <a:p>
                      <a:r>
                        <a:rPr lang="en-GB" sz="1400" dirty="0" smtClean="0">
                          <a:latin typeface="Comic Sans MS" pitchFamily="66" charset="0"/>
                        </a:rPr>
                        <a:t>Lights</a:t>
                      </a:r>
                      <a:endParaRPr lang="en-GB" sz="1400" dirty="0">
                        <a:latin typeface="Comic Sans MS" pitchFamily="66" charset="0"/>
                      </a:endParaRPr>
                    </a:p>
                  </a:txBody>
                  <a:tcPr/>
                </a:tc>
                <a:tc>
                  <a:txBody>
                    <a:bodyPr/>
                    <a:lstStyle/>
                    <a:p>
                      <a:r>
                        <a:rPr lang="en-GB" sz="1400" dirty="0" smtClean="0">
                          <a:latin typeface="Comic Sans MS" pitchFamily="66" charset="0"/>
                        </a:rPr>
                        <a:t>1,200</a:t>
                      </a:r>
                      <a:endParaRPr lang="en-GB" sz="1400" dirty="0">
                        <a:latin typeface="Comic Sans MS" pitchFamily="66" charset="0"/>
                      </a:endParaRPr>
                    </a:p>
                  </a:txBody>
                  <a:tcPr/>
                </a:tc>
                <a:tc>
                  <a:txBody>
                    <a:bodyPr/>
                    <a:lstStyle/>
                    <a:p>
                      <a:r>
                        <a:rPr lang="en-GB" sz="1400" dirty="0" smtClean="0">
                          <a:latin typeface="Comic Sans MS" pitchFamily="66" charset="0"/>
                        </a:rPr>
                        <a:t>5.2</a:t>
                      </a:r>
                      <a:endParaRPr lang="en-GB" sz="1400" dirty="0">
                        <a:latin typeface="Comic Sans MS" pitchFamily="66" charset="0"/>
                      </a:endParaRPr>
                    </a:p>
                  </a:txBody>
                  <a:tcPr/>
                </a:tc>
                <a:tc>
                  <a:txBody>
                    <a:bodyPr/>
                    <a:lstStyle/>
                    <a:p>
                      <a:r>
                        <a:rPr lang="en-GB" sz="1400" dirty="0" smtClean="0">
                          <a:latin typeface="Comic Sans MS" pitchFamily="66" charset="0"/>
                        </a:rPr>
                        <a:t>6</a:t>
                      </a:r>
                      <a:endParaRPr lang="en-GB" sz="1400" dirty="0">
                        <a:latin typeface="Comic Sans MS" pitchFamily="66" charset="0"/>
                      </a:endParaRPr>
                    </a:p>
                  </a:txBody>
                  <a:tcPr/>
                </a:tc>
                <a:tc>
                  <a:txBody>
                    <a:bodyPr/>
                    <a:lstStyle/>
                    <a:p>
                      <a:r>
                        <a:rPr lang="en-GB" sz="1400" dirty="0" smtClean="0">
                          <a:latin typeface="Comic Sans MS" pitchFamily="66" charset="0"/>
                        </a:rPr>
                        <a:t>1.5</a:t>
                      </a:r>
                      <a:endParaRPr lang="en-GB" sz="1400" dirty="0">
                        <a:latin typeface="Comic Sans MS" pitchFamily="66" charset="0"/>
                      </a:endParaRPr>
                    </a:p>
                  </a:txBody>
                  <a:tcPr/>
                </a:tc>
              </a:tr>
              <a:tr h="370840">
                <a:tc>
                  <a:txBody>
                    <a:bodyPr/>
                    <a:lstStyle/>
                    <a:p>
                      <a:r>
                        <a:rPr lang="en-GB" sz="1400" dirty="0" smtClean="0">
                          <a:latin typeface="Comic Sans MS" pitchFamily="66" charset="0"/>
                        </a:rPr>
                        <a:t>Immersion Heater</a:t>
                      </a:r>
                      <a:endParaRPr lang="en-GB" sz="1400" dirty="0">
                        <a:latin typeface="Comic Sans MS" pitchFamily="66" charset="0"/>
                      </a:endParaRPr>
                    </a:p>
                  </a:txBody>
                  <a:tcPr/>
                </a:tc>
                <a:tc>
                  <a:txBody>
                    <a:bodyPr/>
                    <a:lstStyle/>
                    <a:p>
                      <a:r>
                        <a:rPr lang="en-GB" sz="1400" dirty="0" smtClean="0">
                          <a:latin typeface="Comic Sans MS" pitchFamily="66" charset="0"/>
                        </a:rPr>
                        <a:t>3,000</a:t>
                      </a:r>
                      <a:endParaRPr lang="en-GB" sz="1400" dirty="0">
                        <a:latin typeface="Comic Sans MS" pitchFamily="66" charset="0"/>
                      </a:endParaRPr>
                    </a:p>
                  </a:txBody>
                  <a:tcPr/>
                </a:tc>
                <a:tc>
                  <a:txBody>
                    <a:bodyPr/>
                    <a:lstStyle/>
                    <a:p>
                      <a:r>
                        <a:rPr lang="en-GB" sz="1400" dirty="0" smtClean="0">
                          <a:latin typeface="Comic Sans MS" pitchFamily="66" charset="0"/>
                        </a:rPr>
                        <a:t>13.04</a:t>
                      </a:r>
                      <a:endParaRPr lang="en-GB" sz="1400" dirty="0">
                        <a:latin typeface="Comic Sans MS" pitchFamily="66" charset="0"/>
                      </a:endParaRPr>
                    </a:p>
                  </a:txBody>
                  <a:tcPr/>
                </a:tc>
                <a:tc>
                  <a:txBody>
                    <a:bodyPr/>
                    <a:lstStyle/>
                    <a:p>
                      <a:r>
                        <a:rPr lang="en-GB" sz="1400" dirty="0" smtClean="0">
                          <a:latin typeface="Comic Sans MS" pitchFamily="66" charset="0"/>
                        </a:rPr>
                        <a:t>16</a:t>
                      </a:r>
                      <a:endParaRPr lang="en-GB" sz="1400" dirty="0">
                        <a:latin typeface="Comic Sans MS" pitchFamily="66" charset="0"/>
                      </a:endParaRPr>
                    </a:p>
                  </a:txBody>
                  <a:tcPr/>
                </a:tc>
                <a:tc>
                  <a:txBody>
                    <a:bodyPr/>
                    <a:lstStyle/>
                    <a:p>
                      <a:r>
                        <a:rPr lang="en-GB" sz="1400" dirty="0" smtClean="0">
                          <a:latin typeface="Comic Sans MS" pitchFamily="66" charset="0"/>
                        </a:rPr>
                        <a:t>2.5</a:t>
                      </a:r>
                      <a:endParaRPr lang="en-GB" sz="1400" dirty="0">
                        <a:latin typeface="Comic Sans MS" pitchFamily="66" charset="0"/>
                      </a:endParaRPr>
                    </a:p>
                  </a:txBody>
                  <a:tcPr/>
                </a:tc>
              </a:tr>
              <a:tr h="370840">
                <a:tc>
                  <a:txBody>
                    <a:bodyPr/>
                    <a:lstStyle/>
                    <a:p>
                      <a:r>
                        <a:rPr lang="en-GB" sz="1400" dirty="0" smtClean="0">
                          <a:latin typeface="Comic Sans MS" pitchFamily="66" charset="0"/>
                        </a:rPr>
                        <a:t>Radial Sockets 20A</a:t>
                      </a:r>
                      <a:endParaRPr lang="en-GB" sz="1400" dirty="0">
                        <a:latin typeface="Comic Sans MS" pitchFamily="66" charset="0"/>
                      </a:endParaRPr>
                    </a:p>
                  </a:txBody>
                  <a:tcPr/>
                </a:tc>
                <a:tc>
                  <a:txBody>
                    <a:bodyPr/>
                    <a:lstStyle/>
                    <a:p>
                      <a:endParaRPr lang="en-GB" sz="1400" dirty="0">
                        <a:latin typeface="Comic Sans MS" pitchFamily="66" charset="0"/>
                      </a:endParaRPr>
                    </a:p>
                  </a:txBody>
                  <a:tcPr/>
                </a:tc>
                <a:tc>
                  <a:txBody>
                    <a:bodyPr/>
                    <a:lstStyle/>
                    <a:p>
                      <a:endParaRPr lang="en-GB" sz="1400" dirty="0">
                        <a:latin typeface="Comic Sans MS" pitchFamily="66" charset="0"/>
                      </a:endParaRPr>
                    </a:p>
                  </a:txBody>
                  <a:tcPr/>
                </a:tc>
                <a:tc>
                  <a:txBody>
                    <a:bodyPr/>
                    <a:lstStyle/>
                    <a:p>
                      <a:r>
                        <a:rPr lang="en-GB" sz="1400" dirty="0" smtClean="0">
                          <a:latin typeface="Comic Sans MS" pitchFamily="66" charset="0"/>
                        </a:rPr>
                        <a:t>20</a:t>
                      </a:r>
                      <a:endParaRPr lang="en-GB" sz="1400" dirty="0">
                        <a:latin typeface="Comic Sans MS" pitchFamily="66" charset="0"/>
                      </a:endParaRPr>
                    </a:p>
                  </a:txBody>
                  <a:tcPr/>
                </a:tc>
                <a:tc>
                  <a:txBody>
                    <a:bodyPr/>
                    <a:lstStyle/>
                    <a:p>
                      <a:r>
                        <a:rPr lang="en-GB" sz="1400" dirty="0" smtClean="0">
                          <a:latin typeface="Comic Sans MS" pitchFamily="66" charset="0"/>
                        </a:rPr>
                        <a:t>2.5</a:t>
                      </a:r>
                      <a:endParaRPr lang="en-GB" sz="1400" dirty="0">
                        <a:latin typeface="Comic Sans MS" pitchFamily="66"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omic Sans MS" pitchFamily="66" charset="0"/>
                        </a:rPr>
                        <a:t>Radial Sockets 32A</a:t>
                      </a:r>
                      <a:endParaRPr lang="en-GB" sz="1400" dirty="0">
                        <a:latin typeface="Comic Sans MS" pitchFamily="66" charset="0"/>
                      </a:endParaRPr>
                    </a:p>
                  </a:txBody>
                  <a:tcPr/>
                </a:tc>
                <a:tc>
                  <a:txBody>
                    <a:bodyPr/>
                    <a:lstStyle/>
                    <a:p>
                      <a:endParaRPr lang="en-GB" sz="1400">
                        <a:latin typeface="Comic Sans MS" pitchFamily="66" charset="0"/>
                      </a:endParaRPr>
                    </a:p>
                  </a:txBody>
                  <a:tcPr/>
                </a:tc>
                <a:tc>
                  <a:txBody>
                    <a:bodyPr/>
                    <a:lstStyle/>
                    <a:p>
                      <a:endParaRPr lang="en-GB" sz="1400">
                        <a:latin typeface="Comic Sans MS"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latin typeface="Comic Sans MS" pitchFamily="66" charset="0"/>
                        </a:rPr>
                        <a:t>32</a:t>
                      </a:r>
                    </a:p>
                    <a:p>
                      <a:endParaRPr lang="en-GB" sz="1400" dirty="0">
                        <a:latin typeface="Comic Sans MS" pitchFamily="66" charset="0"/>
                      </a:endParaRPr>
                    </a:p>
                  </a:txBody>
                  <a:tcPr/>
                </a:tc>
                <a:tc>
                  <a:txBody>
                    <a:bodyPr/>
                    <a:lstStyle/>
                    <a:p>
                      <a:r>
                        <a:rPr lang="en-GB" sz="1400" dirty="0" smtClean="0">
                          <a:latin typeface="Comic Sans MS" pitchFamily="66" charset="0"/>
                        </a:rPr>
                        <a:t>4.0</a:t>
                      </a:r>
                      <a:endParaRPr lang="en-GB" sz="1400" dirty="0">
                        <a:latin typeface="Comic Sans MS" pitchFamily="66" charset="0"/>
                      </a:endParaRPr>
                    </a:p>
                  </a:txBody>
                  <a:tcPr/>
                </a:tc>
              </a:tr>
              <a:tr h="370840">
                <a:tc>
                  <a:txBody>
                    <a:bodyPr/>
                    <a:lstStyle/>
                    <a:p>
                      <a:r>
                        <a:rPr lang="en-GB" sz="1400" dirty="0" smtClean="0">
                          <a:latin typeface="Comic Sans MS" pitchFamily="66" charset="0"/>
                        </a:rPr>
                        <a:t>Ring Circuit</a:t>
                      </a:r>
                      <a:endParaRPr lang="en-GB" sz="1400" dirty="0">
                        <a:latin typeface="Comic Sans MS" pitchFamily="66" charset="0"/>
                      </a:endParaRPr>
                    </a:p>
                  </a:txBody>
                  <a:tcPr/>
                </a:tc>
                <a:tc>
                  <a:txBody>
                    <a:bodyPr/>
                    <a:lstStyle/>
                    <a:p>
                      <a:endParaRPr lang="en-GB" sz="1400">
                        <a:latin typeface="Comic Sans MS" pitchFamily="66" charset="0"/>
                      </a:endParaRPr>
                    </a:p>
                  </a:txBody>
                  <a:tcPr/>
                </a:tc>
                <a:tc>
                  <a:txBody>
                    <a:bodyPr/>
                    <a:lstStyle/>
                    <a:p>
                      <a:endParaRPr lang="en-GB" sz="1400">
                        <a:latin typeface="Comic Sans MS" pitchFamily="66" charset="0"/>
                      </a:endParaRPr>
                    </a:p>
                  </a:txBody>
                  <a:tcPr/>
                </a:tc>
                <a:tc>
                  <a:txBody>
                    <a:bodyPr/>
                    <a:lstStyle/>
                    <a:p>
                      <a:r>
                        <a:rPr lang="en-GB" sz="1400" dirty="0" smtClean="0">
                          <a:latin typeface="Comic Sans MS" pitchFamily="66" charset="0"/>
                        </a:rPr>
                        <a:t>32</a:t>
                      </a:r>
                      <a:endParaRPr lang="en-GB" sz="1400" dirty="0">
                        <a:latin typeface="Comic Sans MS" pitchFamily="66" charset="0"/>
                      </a:endParaRPr>
                    </a:p>
                  </a:txBody>
                  <a:tcPr/>
                </a:tc>
                <a:tc>
                  <a:txBody>
                    <a:bodyPr/>
                    <a:lstStyle/>
                    <a:p>
                      <a:r>
                        <a:rPr lang="en-GB" sz="1400" dirty="0" smtClean="0">
                          <a:latin typeface="Comic Sans MS" pitchFamily="66" charset="0"/>
                        </a:rPr>
                        <a:t>2.5</a:t>
                      </a:r>
                      <a:endParaRPr lang="en-GB" sz="1400" dirty="0">
                        <a:latin typeface="Comic Sans MS" pitchFamily="66" charset="0"/>
                      </a:endParaRPr>
                    </a:p>
                  </a:txBody>
                  <a:tcPr/>
                </a:tc>
              </a:tr>
              <a:tr h="370840">
                <a:tc>
                  <a:txBody>
                    <a:bodyPr/>
                    <a:lstStyle/>
                    <a:p>
                      <a:r>
                        <a:rPr lang="en-GB" sz="1400" dirty="0" smtClean="0">
                          <a:latin typeface="Comic Sans MS" pitchFamily="66" charset="0"/>
                        </a:rPr>
                        <a:t>Cooker</a:t>
                      </a:r>
                      <a:endParaRPr lang="en-GB" sz="1400" dirty="0">
                        <a:latin typeface="Comic Sans MS" pitchFamily="66" charset="0"/>
                      </a:endParaRPr>
                    </a:p>
                  </a:txBody>
                  <a:tcPr/>
                </a:tc>
                <a:tc>
                  <a:txBody>
                    <a:bodyPr/>
                    <a:lstStyle/>
                    <a:p>
                      <a:r>
                        <a:rPr lang="en-GB" sz="1400" dirty="0" smtClean="0">
                          <a:latin typeface="Comic Sans MS" pitchFamily="66" charset="0"/>
                        </a:rPr>
                        <a:t>8,800</a:t>
                      </a:r>
                      <a:endParaRPr lang="en-GB" sz="1400" dirty="0">
                        <a:latin typeface="Comic Sans MS" pitchFamily="66" charset="0"/>
                      </a:endParaRPr>
                    </a:p>
                  </a:txBody>
                  <a:tcPr/>
                </a:tc>
                <a:tc>
                  <a:txBody>
                    <a:bodyPr/>
                    <a:lstStyle/>
                    <a:p>
                      <a:r>
                        <a:rPr lang="en-GB" sz="1400" dirty="0" smtClean="0">
                          <a:latin typeface="Comic Sans MS" pitchFamily="66" charset="0"/>
                        </a:rPr>
                        <a:t>38.26</a:t>
                      </a:r>
                      <a:endParaRPr lang="en-GB" sz="1400" dirty="0">
                        <a:latin typeface="Comic Sans MS" pitchFamily="66" charset="0"/>
                      </a:endParaRPr>
                    </a:p>
                  </a:txBody>
                  <a:tcPr/>
                </a:tc>
                <a:tc>
                  <a:txBody>
                    <a:bodyPr/>
                    <a:lstStyle/>
                    <a:p>
                      <a:r>
                        <a:rPr lang="en-GB" sz="1400" dirty="0" smtClean="0">
                          <a:latin typeface="Comic Sans MS" pitchFamily="66" charset="0"/>
                        </a:rPr>
                        <a:t>40</a:t>
                      </a:r>
                      <a:endParaRPr lang="en-GB" sz="1400" dirty="0">
                        <a:latin typeface="Comic Sans MS" pitchFamily="66" charset="0"/>
                      </a:endParaRPr>
                    </a:p>
                  </a:txBody>
                  <a:tcPr/>
                </a:tc>
                <a:tc>
                  <a:txBody>
                    <a:bodyPr/>
                    <a:lstStyle/>
                    <a:p>
                      <a:r>
                        <a:rPr lang="en-GB" sz="1400" dirty="0" smtClean="0">
                          <a:latin typeface="Comic Sans MS" pitchFamily="66" charset="0"/>
                        </a:rPr>
                        <a:t>10</a:t>
                      </a:r>
                      <a:endParaRPr lang="en-GB" sz="1400" dirty="0">
                        <a:latin typeface="Comic Sans MS" pitchFamily="66" charset="0"/>
                      </a:endParaRPr>
                    </a:p>
                  </a:txBody>
                  <a:tcPr/>
                </a:tc>
              </a:tr>
              <a:tr h="370840">
                <a:tc>
                  <a:txBody>
                    <a:bodyPr/>
                    <a:lstStyle/>
                    <a:p>
                      <a:r>
                        <a:rPr lang="en-GB" sz="1400" dirty="0" smtClean="0">
                          <a:latin typeface="Comic Sans MS" pitchFamily="66" charset="0"/>
                        </a:rPr>
                        <a:t>Shower</a:t>
                      </a:r>
                      <a:endParaRPr lang="en-GB" sz="1400" dirty="0">
                        <a:latin typeface="Comic Sans MS" pitchFamily="66" charset="0"/>
                      </a:endParaRPr>
                    </a:p>
                  </a:txBody>
                  <a:tcPr/>
                </a:tc>
                <a:tc>
                  <a:txBody>
                    <a:bodyPr/>
                    <a:lstStyle/>
                    <a:p>
                      <a:r>
                        <a:rPr lang="en-GB" sz="1400" dirty="0" smtClean="0">
                          <a:latin typeface="Comic Sans MS" pitchFamily="66" charset="0"/>
                        </a:rPr>
                        <a:t>10,000</a:t>
                      </a:r>
                      <a:endParaRPr lang="en-GB" sz="1400" dirty="0">
                        <a:latin typeface="Comic Sans MS" pitchFamily="66" charset="0"/>
                      </a:endParaRPr>
                    </a:p>
                  </a:txBody>
                  <a:tcPr/>
                </a:tc>
                <a:tc>
                  <a:txBody>
                    <a:bodyPr/>
                    <a:lstStyle/>
                    <a:p>
                      <a:r>
                        <a:rPr lang="en-GB" sz="1400" dirty="0" smtClean="0">
                          <a:latin typeface="Comic Sans MS" pitchFamily="66" charset="0"/>
                        </a:rPr>
                        <a:t>43.47</a:t>
                      </a:r>
                      <a:endParaRPr lang="en-GB" sz="1400" dirty="0">
                        <a:latin typeface="Comic Sans MS" pitchFamily="66" charset="0"/>
                      </a:endParaRPr>
                    </a:p>
                  </a:txBody>
                  <a:tcPr/>
                </a:tc>
                <a:tc>
                  <a:txBody>
                    <a:bodyPr/>
                    <a:lstStyle/>
                    <a:p>
                      <a:r>
                        <a:rPr lang="en-GB" sz="1400" dirty="0" smtClean="0">
                          <a:latin typeface="Comic Sans MS" pitchFamily="66" charset="0"/>
                        </a:rPr>
                        <a:t>45</a:t>
                      </a:r>
                      <a:endParaRPr lang="en-GB" sz="1400" dirty="0">
                        <a:latin typeface="Comic Sans MS" pitchFamily="66" charset="0"/>
                      </a:endParaRPr>
                    </a:p>
                  </a:txBody>
                  <a:tcPr/>
                </a:tc>
                <a:tc>
                  <a:txBody>
                    <a:bodyPr/>
                    <a:lstStyle/>
                    <a:p>
                      <a:r>
                        <a:rPr lang="en-GB" sz="1400" dirty="0" smtClean="0">
                          <a:latin typeface="Comic Sans MS" pitchFamily="66" charset="0"/>
                        </a:rPr>
                        <a:t>10</a:t>
                      </a:r>
                      <a:endParaRPr lang="en-GB" sz="1400" dirty="0">
                        <a:latin typeface="Comic Sans MS" pitchFamily="66" charset="0"/>
                      </a:endParaRPr>
                    </a:p>
                  </a:txBody>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smtClean="0">
                <a:solidFill>
                  <a:srgbClr val="000000"/>
                </a:solidFill>
                <a:latin typeface="Comic Sans MS" pitchFamily="66" charset="0"/>
              </a:rPr>
              <a:t>Select materials and components - lights</a:t>
            </a:r>
            <a:endParaRPr lang="en-GB" sz="2800" dirty="0">
              <a:solidFill>
                <a:srgbClr val="333333"/>
              </a:solidFill>
              <a:latin typeface="Comic Sans MS" pitchFamily="66" charset="0"/>
            </a:endParaRPr>
          </a:p>
        </p:txBody>
      </p:sp>
      <p:sp>
        <p:nvSpPr>
          <p:cNvPr id="6147" name="Text Box 2"/>
          <p:cNvSpPr txBox="1">
            <a:spLocks noChangeArrowheads="1"/>
          </p:cNvSpPr>
          <p:nvPr/>
        </p:nvSpPr>
        <p:spPr bwMode="auto">
          <a:xfrm>
            <a:off x="685800" y="1844824"/>
            <a:ext cx="7847013" cy="4251176"/>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lighting circuit would need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6A </a:t>
            </a:r>
            <a:r>
              <a:rPr lang="en-GB" sz="1800" dirty="0" smtClean="0">
                <a:solidFill>
                  <a:srgbClr val="000000"/>
                </a:solidFill>
                <a:latin typeface="Comic Sans MS" pitchFamily="66" charset="0"/>
              </a:rPr>
              <a:t>MCB</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Light fittings (pendant sets)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Enough 1.5mm sq twin and cpc cable to go from the consumer unit to a light and from light to light plus from each light to its 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Earth sleeving and brown sleeving</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Some back boxes for the switches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Some light switches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Screws and 1.5mm twin and cpc clips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some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graphicFrame>
        <p:nvGraphicFramePr>
          <p:cNvPr id="6" name="Table 5"/>
          <p:cNvGraphicFramePr>
            <a:graphicFrameLocks noGrp="1"/>
          </p:cNvGraphicFramePr>
          <p:nvPr/>
        </p:nvGraphicFramePr>
        <p:xfrm>
          <a:off x="611559" y="4916264"/>
          <a:ext cx="8136905" cy="889000"/>
        </p:xfrm>
        <a:graphic>
          <a:graphicData uri="http://schemas.openxmlformats.org/drawingml/2006/table">
            <a:tbl>
              <a:tblPr firstRow="1" bandRow="1">
                <a:tableStyleId>{073A0DAA-6AF3-43AB-8588-CEC1D06C72B9}</a:tableStyleId>
              </a:tblPr>
              <a:tblGrid>
                <a:gridCol w="1627381"/>
                <a:gridCol w="1627381"/>
                <a:gridCol w="1627381"/>
                <a:gridCol w="1627381"/>
                <a:gridCol w="1627381"/>
              </a:tblGrid>
              <a:tr h="370840">
                <a:tc>
                  <a:txBody>
                    <a:bodyPr/>
                    <a:lstStyle/>
                    <a:p>
                      <a:r>
                        <a:rPr lang="en-GB" sz="1400" b="0" dirty="0" smtClean="0">
                          <a:latin typeface="Comic Sans MS" pitchFamily="66" charset="0"/>
                        </a:rPr>
                        <a:t>Circuit Description</a:t>
                      </a:r>
                      <a:endParaRPr lang="en-GB" sz="1400" b="0" dirty="0">
                        <a:latin typeface="Comic Sans MS" pitchFamily="66" charset="0"/>
                      </a:endParaRPr>
                    </a:p>
                  </a:txBody>
                  <a:tcPr/>
                </a:tc>
                <a:tc>
                  <a:txBody>
                    <a:bodyPr/>
                    <a:lstStyle/>
                    <a:p>
                      <a:r>
                        <a:rPr lang="en-GB" sz="1400" b="0" dirty="0" smtClean="0">
                          <a:latin typeface="Comic Sans MS" pitchFamily="66" charset="0"/>
                        </a:rPr>
                        <a:t>Power (Watts)</a:t>
                      </a:r>
                      <a:endParaRPr lang="en-GB" sz="1400" b="0" dirty="0">
                        <a:latin typeface="Comic Sans MS" pitchFamily="66" charset="0"/>
                      </a:endParaRPr>
                    </a:p>
                  </a:txBody>
                  <a:tcPr/>
                </a:tc>
                <a:tc>
                  <a:txBody>
                    <a:bodyPr/>
                    <a:lstStyle/>
                    <a:p>
                      <a:r>
                        <a:rPr lang="en-GB" sz="1400" b="0" dirty="0" smtClean="0">
                          <a:latin typeface="Comic Sans MS" pitchFamily="66" charset="0"/>
                        </a:rPr>
                        <a:t>Current (A)</a:t>
                      </a:r>
                    </a:p>
                    <a:p>
                      <a:r>
                        <a:rPr lang="en-GB" sz="1400" b="0" dirty="0" smtClean="0">
                          <a:latin typeface="Comic Sans MS" pitchFamily="66" charset="0"/>
                        </a:rPr>
                        <a:t>Watts/230V</a:t>
                      </a:r>
                      <a:endParaRPr lang="en-GB" sz="1400" b="0" dirty="0">
                        <a:latin typeface="Comic Sans MS" pitchFamily="66" charset="0"/>
                      </a:endParaRPr>
                    </a:p>
                  </a:txBody>
                  <a:tcPr/>
                </a:tc>
                <a:tc>
                  <a:txBody>
                    <a:bodyPr/>
                    <a:lstStyle/>
                    <a:p>
                      <a:r>
                        <a:rPr lang="en-GB" sz="1400" b="0" dirty="0" smtClean="0">
                          <a:latin typeface="Comic Sans MS" pitchFamily="66" charset="0"/>
                        </a:rPr>
                        <a:t>Protective Device Rating (A)</a:t>
                      </a:r>
                      <a:endParaRPr lang="en-GB" sz="1400" b="0" dirty="0">
                        <a:latin typeface="Comic Sans MS" pitchFamily="66" charset="0"/>
                      </a:endParaRPr>
                    </a:p>
                  </a:txBody>
                  <a:tcPr/>
                </a:tc>
                <a:tc>
                  <a:txBody>
                    <a:bodyPr/>
                    <a:lstStyle/>
                    <a:p>
                      <a:r>
                        <a:rPr lang="en-GB" sz="1400" b="0" dirty="0" smtClean="0">
                          <a:latin typeface="Comic Sans MS" pitchFamily="66" charset="0"/>
                        </a:rPr>
                        <a:t>Cable Size</a:t>
                      </a:r>
                    </a:p>
                    <a:p>
                      <a:r>
                        <a:rPr lang="en-GB" sz="1400" b="0" dirty="0" smtClean="0">
                          <a:latin typeface="Comic Sans MS" pitchFamily="66" charset="0"/>
                        </a:rPr>
                        <a:t>(mm)</a:t>
                      </a:r>
                      <a:endParaRPr lang="en-GB" sz="1400" b="0" dirty="0">
                        <a:latin typeface="Comic Sans MS" pitchFamily="66" charset="0"/>
                      </a:endParaRPr>
                    </a:p>
                  </a:txBody>
                  <a:tcPr/>
                </a:tc>
              </a:tr>
              <a:tr h="370840">
                <a:tc>
                  <a:txBody>
                    <a:bodyPr/>
                    <a:lstStyle/>
                    <a:p>
                      <a:r>
                        <a:rPr lang="en-GB" sz="1400" dirty="0" smtClean="0">
                          <a:latin typeface="Comic Sans MS" pitchFamily="66" charset="0"/>
                        </a:rPr>
                        <a:t>Lights</a:t>
                      </a:r>
                      <a:endParaRPr lang="en-GB" sz="1400" dirty="0">
                        <a:latin typeface="Comic Sans MS" pitchFamily="66" charset="0"/>
                      </a:endParaRPr>
                    </a:p>
                  </a:txBody>
                  <a:tcPr/>
                </a:tc>
                <a:tc>
                  <a:txBody>
                    <a:bodyPr/>
                    <a:lstStyle/>
                    <a:p>
                      <a:r>
                        <a:rPr lang="en-GB" sz="1400" dirty="0" smtClean="0">
                          <a:latin typeface="Comic Sans MS" pitchFamily="66" charset="0"/>
                        </a:rPr>
                        <a:t>1,200</a:t>
                      </a:r>
                      <a:endParaRPr lang="en-GB" sz="1400" dirty="0">
                        <a:latin typeface="Comic Sans MS" pitchFamily="66" charset="0"/>
                      </a:endParaRPr>
                    </a:p>
                  </a:txBody>
                  <a:tcPr/>
                </a:tc>
                <a:tc>
                  <a:txBody>
                    <a:bodyPr/>
                    <a:lstStyle/>
                    <a:p>
                      <a:r>
                        <a:rPr lang="en-GB" sz="1400" dirty="0" smtClean="0">
                          <a:latin typeface="Comic Sans MS" pitchFamily="66" charset="0"/>
                        </a:rPr>
                        <a:t>5.2</a:t>
                      </a:r>
                      <a:endParaRPr lang="en-GB" sz="1400" dirty="0">
                        <a:latin typeface="Comic Sans MS" pitchFamily="66" charset="0"/>
                      </a:endParaRPr>
                    </a:p>
                  </a:txBody>
                  <a:tcPr/>
                </a:tc>
                <a:tc>
                  <a:txBody>
                    <a:bodyPr/>
                    <a:lstStyle/>
                    <a:p>
                      <a:r>
                        <a:rPr lang="en-GB" sz="1400" dirty="0" smtClean="0">
                          <a:latin typeface="Comic Sans MS" pitchFamily="66" charset="0"/>
                        </a:rPr>
                        <a:t>6</a:t>
                      </a:r>
                      <a:endParaRPr lang="en-GB" sz="1400" dirty="0">
                        <a:latin typeface="Comic Sans MS" pitchFamily="66" charset="0"/>
                      </a:endParaRPr>
                    </a:p>
                  </a:txBody>
                  <a:tcPr/>
                </a:tc>
                <a:tc>
                  <a:txBody>
                    <a:bodyPr/>
                    <a:lstStyle/>
                    <a:p>
                      <a:r>
                        <a:rPr lang="en-GB" sz="1400" dirty="0" smtClean="0">
                          <a:latin typeface="Comic Sans MS" pitchFamily="66" charset="0"/>
                        </a:rPr>
                        <a:t>1.5</a:t>
                      </a:r>
                      <a:endParaRPr lang="en-GB" sz="1400" dirty="0">
                        <a:latin typeface="Comic Sans MS" pitchFamily="66" charset="0"/>
                      </a:endParaRPr>
                    </a:p>
                  </a:txBody>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solidFill>
                  <a:srgbClr val="000000"/>
                </a:solidFill>
                <a:latin typeface="Comic Sans MS" pitchFamily="66" charset="0"/>
              </a:rPr>
              <a:t>Select materials and components – </a:t>
            </a:r>
            <a:r>
              <a:rPr lang="en-GB" dirty="0" err="1" smtClean="0">
                <a:solidFill>
                  <a:srgbClr val="000000"/>
                </a:solidFill>
                <a:latin typeface="Comic Sans MS" pitchFamily="66" charset="0"/>
              </a:rPr>
              <a:t>Imm</a:t>
            </a:r>
            <a:r>
              <a:rPr lang="en-GB" dirty="0" smtClean="0">
                <a:solidFill>
                  <a:srgbClr val="000000"/>
                </a:solidFill>
                <a:latin typeface="Comic Sans MS" pitchFamily="66" charset="0"/>
              </a:rPr>
              <a:t> Heater</a:t>
            </a:r>
            <a:endParaRPr lang="en-GB" dirty="0">
              <a:solidFill>
                <a:srgbClr val="333333"/>
              </a:solidFill>
              <a:latin typeface="Comic Sans MS" pitchFamily="66" charset="0"/>
            </a:endParaRPr>
          </a:p>
        </p:txBody>
      </p:sp>
      <p:sp>
        <p:nvSpPr>
          <p:cNvPr id="6147" name="Text Box 2"/>
          <p:cNvSpPr txBox="1">
            <a:spLocks noChangeArrowheads="1"/>
          </p:cNvSpPr>
          <p:nvPr/>
        </p:nvSpPr>
        <p:spPr bwMode="auto">
          <a:xfrm>
            <a:off x="685800" y="1844824"/>
            <a:ext cx="7847013" cy="4251176"/>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An immersion heater circuit </a:t>
            </a:r>
            <a:r>
              <a:rPr lang="en-GB" sz="1800" dirty="0" smtClean="0">
                <a:solidFill>
                  <a:srgbClr val="000000"/>
                </a:solidFill>
                <a:latin typeface="Comic Sans MS" pitchFamily="66" charset="0"/>
              </a:rPr>
              <a:t>would need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16A </a:t>
            </a:r>
            <a:r>
              <a:rPr lang="en-GB" sz="1800" dirty="0" smtClean="0">
                <a:solidFill>
                  <a:srgbClr val="000000"/>
                </a:solidFill>
                <a:latin typeface="Comic Sans MS" pitchFamily="66" charset="0"/>
              </a:rPr>
              <a:t>MCB</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Immersion heater and thermostat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Enough 2.5mm sq twin and cpc cable to go from the consumer unit to the immersion heater 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Earth sleeving (no brown sleeving needed)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back </a:t>
            </a:r>
            <a:r>
              <a:rPr lang="en-GB" sz="1800" dirty="0" smtClean="0">
                <a:solidFill>
                  <a:srgbClr val="000000"/>
                </a:solidFill>
                <a:latin typeface="Comic Sans MS" pitchFamily="66" charset="0"/>
              </a:rPr>
              <a:t>box </a:t>
            </a:r>
            <a:r>
              <a:rPr lang="en-GB" sz="1800" dirty="0" smtClean="0">
                <a:solidFill>
                  <a:srgbClr val="000000"/>
                </a:solidFill>
                <a:latin typeface="Comic Sans MS" pitchFamily="66" charset="0"/>
              </a:rPr>
              <a:t>for the </a:t>
            </a:r>
            <a:r>
              <a:rPr lang="en-GB" sz="1800" dirty="0" smtClean="0">
                <a:solidFill>
                  <a:srgbClr val="000000"/>
                </a:solidFill>
                <a:latin typeface="Comic Sans MS" pitchFamily="66" charset="0"/>
              </a:rPr>
              <a:t>Immersion Switch</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20A DP Immersion </a:t>
            </a:r>
            <a:r>
              <a:rPr lang="en-GB" sz="1800" dirty="0" smtClean="0">
                <a:solidFill>
                  <a:srgbClr val="000000"/>
                </a:solidFill>
                <a:latin typeface="Comic Sans MS" pitchFamily="66" charset="0"/>
              </a:rPr>
              <a:t>Heater </a:t>
            </a:r>
            <a:r>
              <a:rPr lang="en-GB" sz="1800" dirty="0" smtClean="0">
                <a:solidFill>
                  <a:srgbClr val="000000"/>
                </a:solidFill>
                <a:latin typeface="Comic Sans MS" pitchFamily="66" charset="0"/>
              </a:rPr>
              <a:t>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Butyl Heat resistant flex</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Screws and 2.5mm twin and cpc clips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some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graphicFrame>
        <p:nvGraphicFramePr>
          <p:cNvPr id="6" name="Table 5"/>
          <p:cNvGraphicFramePr>
            <a:graphicFrameLocks noGrp="1"/>
          </p:cNvGraphicFramePr>
          <p:nvPr/>
        </p:nvGraphicFramePr>
        <p:xfrm>
          <a:off x="611559" y="5128984"/>
          <a:ext cx="8136905" cy="1036320"/>
        </p:xfrm>
        <a:graphic>
          <a:graphicData uri="http://schemas.openxmlformats.org/drawingml/2006/table">
            <a:tbl>
              <a:tblPr firstRow="1" bandRow="1">
                <a:tableStyleId>{073A0DAA-6AF3-43AB-8588-CEC1D06C72B9}</a:tableStyleId>
              </a:tblPr>
              <a:tblGrid>
                <a:gridCol w="1627381"/>
                <a:gridCol w="1627381"/>
                <a:gridCol w="1627381"/>
                <a:gridCol w="1627381"/>
                <a:gridCol w="1627381"/>
              </a:tblGrid>
              <a:tr h="370840">
                <a:tc>
                  <a:txBody>
                    <a:bodyPr/>
                    <a:lstStyle/>
                    <a:p>
                      <a:r>
                        <a:rPr lang="en-GB" sz="1400" b="0" dirty="0" smtClean="0">
                          <a:latin typeface="Comic Sans MS" pitchFamily="66" charset="0"/>
                        </a:rPr>
                        <a:t>Circuit Description</a:t>
                      </a:r>
                      <a:endParaRPr lang="en-GB" sz="1400" b="0" dirty="0">
                        <a:latin typeface="Comic Sans MS" pitchFamily="66" charset="0"/>
                      </a:endParaRPr>
                    </a:p>
                  </a:txBody>
                  <a:tcPr/>
                </a:tc>
                <a:tc>
                  <a:txBody>
                    <a:bodyPr/>
                    <a:lstStyle/>
                    <a:p>
                      <a:r>
                        <a:rPr lang="en-GB" sz="1400" b="0" dirty="0" smtClean="0">
                          <a:latin typeface="Comic Sans MS" pitchFamily="66" charset="0"/>
                        </a:rPr>
                        <a:t>Power (Watts)</a:t>
                      </a:r>
                      <a:endParaRPr lang="en-GB" sz="1400" b="0" dirty="0">
                        <a:latin typeface="Comic Sans MS" pitchFamily="66" charset="0"/>
                      </a:endParaRPr>
                    </a:p>
                  </a:txBody>
                  <a:tcPr/>
                </a:tc>
                <a:tc>
                  <a:txBody>
                    <a:bodyPr/>
                    <a:lstStyle/>
                    <a:p>
                      <a:r>
                        <a:rPr lang="en-GB" sz="1400" b="0" dirty="0" smtClean="0">
                          <a:latin typeface="Comic Sans MS" pitchFamily="66" charset="0"/>
                        </a:rPr>
                        <a:t>Current (A)</a:t>
                      </a:r>
                    </a:p>
                    <a:p>
                      <a:r>
                        <a:rPr lang="en-GB" sz="1400" b="0" dirty="0" smtClean="0">
                          <a:latin typeface="Comic Sans MS" pitchFamily="66" charset="0"/>
                        </a:rPr>
                        <a:t>Watts/230V</a:t>
                      </a:r>
                      <a:endParaRPr lang="en-GB" sz="1400" b="0" dirty="0">
                        <a:latin typeface="Comic Sans MS" pitchFamily="66" charset="0"/>
                      </a:endParaRPr>
                    </a:p>
                  </a:txBody>
                  <a:tcPr/>
                </a:tc>
                <a:tc>
                  <a:txBody>
                    <a:bodyPr/>
                    <a:lstStyle/>
                    <a:p>
                      <a:r>
                        <a:rPr lang="en-GB" sz="1400" b="0" dirty="0" smtClean="0">
                          <a:latin typeface="Comic Sans MS" pitchFamily="66" charset="0"/>
                        </a:rPr>
                        <a:t>Protective Device Rating (A)</a:t>
                      </a:r>
                      <a:endParaRPr lang="en-GB" sz="1400" b="0" dirty="0">
                        <a:latin typeface="Comic Sans MS" pitchFamily="66" charset="0"/>
                      </a:endParaRPr>
                    </a:p>
                  </a:txBody>
                  <a:tcPr/>
                </a:tc>
                <a:tc>
                  <a:txBody>
                    <a:bodyPr/>
                    <a:lstStyle/>
                    <a:p>
                      <a:r>
                        <a:rPr lang="en-GB" sz="1400" b="0" dirty="0" smtClean="0">
                          <a:latin typeface="Comic Sans MS" pitchFamily="66" charset="0"/>
                        </a:rPr>
                        <a:t>Cable Size</a:t>
                      </a:r>
                    </a:p>
                    <a:p>
                      <a:r>
                        <a:rPr lang="en-GB" sz="1400" b="0" dirty="0" smtClean="0">
                          <a:latin typeface="Comic Sans MS" pitchFamily="66" charset="0"/>
                        </a:rPr>
                        <a:t>(mm)</a:t>
                      </a:r>
                      <a:endParaRPr lang="en-GB" sz="1400" b="0" dirty="0">
                        <a:latin typeface="Comic Sans MS" pitchFamily="66" charset="0"/>
                      </a:endParaRPr>
                    </a:p>
                  </a:txBody>
                  <a:tcPr/>
                </a:tc>
              </a:tr>
              <a:tr h="370840">
                <a:tc>
                  <a:txBody>
                    <a:bodyPr/>
                    <a:lstStyle/>
                    <a:p>
                      <a:r>
                        <a:rPr lang="en-GB" sz="1400" dirty="0" smtClean="0">
                          <a:latin typeface="Comic Sans MS" pitchFamily="66" charset="0"/>
                        </a:rPr>
                        <a:t>Immersion Heater</a:t>
                      </a:r>
                      <a:endParaRPr lang="en-GB" sz="1400" dirty="0">
                        <a:latin typeface="Comic Sans MS" pitchFamily="66" charset="0"/>
                      </a:endParaRPr>
                    </a:p>
                  </a:txBody>
                  <a:tcPr/>
                </a:tc>
                <a:tc>
                  <a:txBody>
                    <a:bodyPr/>
                    <a:lstStyle/>
                    <a:p>
                      <a:r>
                        <a:rPr lang="en-GB" sz="1400" dirty="0" smtClean="0">
                          <a:latin typeface="Comic Sans MS" pitchFamily="66" charset="0"/>
                        </a:rPr>
                        <a:t>3,000</a:t>
                      </a:r>
                      <a:endParaRPr lang="en-GB" sz="1400" dirty="0">
                        <a:latin typeface="Comic Sans MS" pitchFamily="66" charset="0"/>
                      </a:endParaRPr>
                    </a:p>
                  </a:txBody>
                  <a:tcPr/>
                </a:tc>
                <a:tc>
                  <a:txBody>
                    <a:bodyPr/>
                    <a:lstStyle/>
                    <a:p>
                      <a:r>
                        <a:rPr lang="en-GB" sz="1400" dirty="0" smtClean="0">
                          <a:latin typeface="Comic Sans MS" pitchFamily="66" charset="0"/>
                        </a:rPr>
                        <a:t>13.04</a:t>
                      </a:r>
                      <a:endParaRPr lang="en-GB" sz="1400" dirty="0">
                        <a:latin typeface="Comic Sans MS" pitchFamily="66" charset="0"/>
                      </a:endParaRPr>
                    </a:p>
                  </a:txBody>
                  <a:tcPr/>
                </a:tc>
                <a:tc>
                  <a:txBody>
                    <a:bodyPr/>
                    <a:lstStyle/>
                    <a:p>
                      <a:r>
                        <a:rPr lang="en-GB" sz="1400" dirty="0" smtClean="0">
                          <a:latin typeface="Comic Sans MS" pitchFamily="66" charset="0"/>
                        </a:rPr>
                        <a:t>16</a:t>
                      </a:r>
                      <a:endParaRPr lang="en-GB" sz="1400" dirty="0">
                        <a:latin typeface="Comic Sans MS" pitchFamily="66" charset="0"/>
                      </a:endParaRPr>
                    </a:p>
                  </a:txBody>
                  <a:tcPr/>
                </a:tc>
                <a:tc>
                  <a:txBody>
                    <a:bodyPr/>
                    <a:lstStyle/>
                    <a:p>
                      <a:r>
                        <a:rPr lang="en-GB" sz="1400" dirty="0" smtClean="0">
                          <a:latin typeface="Comic Sans MS" pitchFamily="66" charset="0"/>
                        </a:rPr>
                        <a:t>2.5</a:t>
                      </a:r>
                      <a:endParaRPr lang="en-GB" sz="1400" dirty="0">
                        <a:latin typeface="Comic Sans MS" pitchFamily="66" charset="0"/>
                      </a:endParaRPr>
                    </a:p>
                  </a:txBody>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solidFill>
                  <a:srgbClr val="000000"/>
                </a:solidFill>
                <a:latin typeface="Comic Sans MS" pitchFamily="66" charset="0"/>
              </a:rPr>
              <a:t>Select materials and components – Ring Circuit</a:t>
            </a:r>
            <a:endParaRPr lang="en-GB" dirty="0">
              <a:solidFill>
                <a:srgbClr val="333333"/>
              </a:solidFill>
              <a:latin typeface="Comic Sans MS" pitchFamily="66" charset="0"/>
            </a:endParaRPr>
          </a:p>
        </p:txBody>
      </p:sp>
      <p:sp>
        <p:nvSpPr>
          <p:cNvPr id="6147" name="Text Box 2"/>
          <p:cNvSpPr txBox="1">
            <a:spLocks noChangeArrowheads="1"/>
          </p:cNvSpPr>
          <p:nvPr/>
        </p:nvSpPr>
        <p:spPr bwMode="auto">
          <a:xfrm>
            <a:off x="685800" y="1844824"/>
            <a:ext cx="7847013" cy="4251176"/>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a:t>
            </a:r>
            <a:r>
              <a:rPr lang="en-GB" sz="1800" dirty="0" smtClean="0">
                <a:solidFill>
                  <a:srgbClr val="000000"/>
                </a:solidFill>
                <a:latin typeface="Comic Sans MS" pitchFamily="66" charset="0"/>
              </a:rPr>
              <a:t>ring circuit </a:t>
            </a:r>
            <a:r>
              <a:rPr lang="en-GB" sz="1800" dirty="0" smtClean="0">
                <a:solidFill>
                  <a:srgbClr val="000000"/>
                </a:solidFill>
                <a:latin typeface="Comic Sans MS" pitchFamily="66" charset="0"/>
              </a:rPr>
              <a:t>would need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32A </a:t>
            </a:r>
            <a:r>
              <a:rPr lang="en-GB" sz="1800" dirty="0" smtClean="0">
                <a:solidFill>
                  <a:srgbClr val="000000"/>
                </a:solidFill>
                <a:latin typeface="Comic Sans MS" pitchFamily="66" charset="0"/>
              </a:rPr>
              <a:t>RCBO</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Immersion heater and thermostat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Enough 2.5mm sq twin and cpc cable to go from the consumer to a </a:t>
            </a:r>
            <a:r>
              <a:rPr lang="en-GB" sz="1800" dirty="0" err="1" smtClean="0">
                <a:solidFill>
                  <a:srgbClr val="000000"/>
                </a:solidFill>
                <a:latin typeface="Comic Sans MS" pitchFamily="66" charset="0"/>
              </a:rPr>
              <a:t>skt</a:t>
            </a:r>
            <a:r>
              <a:rPr lang="en-GB" sz="1800" dirty="0" smtClean="0">
                <a:solidFill>
                  <a:srgbClr val="000000"/>
                </a:solidFill>
                <a:latin typeface="Comic Sans MS" pitchFamily="66" charset="0"/>
              </a:rPr>
              <a:t> </a:t>
            </a:r>
            <a:r>
              <a:rPr lang="en-GB" sz="1800" dirty="0" err="1" smtClean="0">
                <a:solidFill>
                  <a:srgbClr val="000000"/>
                </a:solidFill>
                <a:latin typeface="Comic Sans MS" pitchFamily="66" charset="0"/>
              </a:rPr>
              <a:t>fr</a:t>
            </a:r>
            <a:r>
              <a:rPr lang="en-GB" sz="1800" dirty="0" smtClean="0">
                <a:solidFill>
                  <a:srgbClr val="000000"/>
                </a:solidFill>
                <a:latin typeface="Comic Sans MS" pitchFamily="66" charset="0"/>
              </a:rPr>
              <a:t> to the immersion heater 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Earth sleeving (no brown sleeving needed)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back boxes for the 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Immersion Heater 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Screws and 2.5mm twin and cpc clips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some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graphicFrame>
        <p:nvGraphicFramePr>
          <p:cNvPr id="6" name="Table 5"/>
          <p:cNvGraphicFramePr>
            <a:graphicFrameLocks noGrp="1"/>
          </p:cNvGraphicFramePr>
          <p:nvPr/>
        </p:nvGraphicFramePr>
        <p:xfrm>
          <a:off x="611559" y="4916264"/>
          <a:ext cx="8136905" cy="889000"/>
        </p:xfrm>
        <a:graphic>
          <a:graphicData uri="http://schemas.openxmlformats.org/drawingml/2006/table">
            <a:tbl>
              <a:tblPr firstRow="1" bandRow="1">
                <a:tableStyleId>{073A0DAA-6AF3-43AB-8588-CEC1D06C72B9}</a:tableStyleId>
              </a:tblPr>
              <a:tblGrid>
                <a:gridCol w="1627381"/>
                <a:gridCol w="1627381"/>
                <a:gridCol w="1627381"/>
                <a:gridCol w="1627381"/>
                <a:gridCol w="1627381"/>
              </a:tblGrid>
              <a:tr h="370840">
                <a:tc>
                  <a:txBody>
                    <a:bodyPr/>
                    <a:lstStyle/>
                    <a:p>
                      <a:r>
                        <a:rPr lang="en-GB" sz="1400" b="0" dirty="0" smtClean="0">
                          <a:latin typeface="Comic Sans MS" pitchFamily="66" charset="0"/>
                        </a:rPr>
                        <a:t>Circuit Description</a:t>
                      </a:r>
                      <a:endParaRPr lang="en-GB" sz="1400" b="0" dirty="0">
                        <a:latin typeface="Comic Sans MS" pitchFamily="66" charset="0"/>
                      </a:endParaRPr>
                    </a:p>
                  </a:txBody>
                  <a:tcPr/>
                </a:tc>
                <a:tc>
                  <a:txBody>
                    <a:bodyPr/>
                    <a:lstStyle/>
                    <a:p>
                      <a:r>
                        <a:rPr lang="en-GB" sz="1400" b="0" dirty="0" smtClean="0">
                          <a:latin typeface="Comic Sans MS" pitchFamily="66" charset="0"/>
                        </a:rPr>
                        <a:t>Power (Watts)</a:t>
                      </a:r>
                      <a:endParaRPr lang="en-GB" sz="1400" b="0" dirty="0">
                        <a:latin typeface="Comic Sans MS" pitchFamily="66" charset="0"/>
                      </a:endParaRPr>
                    </a:p>
                  </a:txBody>
                  <a:tcPr/>
                </a:tc>
                <a:tc>
                  <a:txBody>
                    <a:bodyPr/>
                    <a:lstStyle/>
                    <a:p>
                      <a:r>
                        <a:rPr lang="en-GB" sz="1400" b="0" dirty="0" smtClean="0">
                          <a:latin typeface="Comic Sans MS" pitchFamily="66" charset="0"/>
                        </a:rPr>
                        <a:t>Current (A)</a:t>
                      </a:r>
                    </a:p>
                    <a:p>
                      <a:r>
                        <a:rPr lang="en-GB" sz="1400" b="0" dirty="0" smtClean="0">
                          <a:latin typeface="Comic Sans MS" pitchFamily="66" charset="0"/>
                        </a:rPr>
                        <a:t>Watts/230V</a:t>
                      </a:r>
                      <a:endParaRPr lang="en-GB" sz="1400" b="0" dirty="0">
                        <a:latin typeface="Comic Sans MS" pitchFamily="66" charset="0"/>
                      </a:endParaRPr>
                    </a:p>
                  </a:txBody>
                  <a:tcPr/>
                </a:tc>
                <a:tc>
                  <a:txBody>
                    <a:bodyPr/>
                    <a:lstStyle/>
                    <a:p>
                      <a:r>
                        <a:rPr lang="en-GB" sz="1400" b="0" dirty="0" smtClean="0">
                          <a:latin typeface="Comic Sans MS" pitchFamily="66" charset="0"/>
                        </a:rPr>
                        <a:t>Protective Device Rating (A)</a:t>
                      </a:r>
                      <a:endParaRPr lang="en-GB" sz="1400" b="0" dirty="0">
                        <a:latin typeface="Comic Sans MS" pitchFamily="66" charset="0"/>
                      </a:endParaRPr>
                    </a:p>
                  </a:txBody>
                  <a:tcPr/>
                </a:tc>
                <a:tc>
                  <a:txBody>
                    <a:bodyPr/>
                    <a:lstStyle/>
                    <a:p>
                      <a:r>
                        <a:rPr lang="en-GB" sz="1400" b="0" dirty="0" smtClean="0">
                          <a:latin typeface="Comic Sans MS" pitchFamily="66" charset="0"/>
                        </a:rPr>
                        <a:t>Cable Size</a:t>
                      </a:r>
                    </a:p>
                    <a:p>
                      <a:r>
                        <a:rPr lang="en-GB" sz="1400" b="0" dirty="0" smtClean="0">
                          <a:latin typeface="Comic Sans MS" pitchFamily="66" charset="0"/>
                        </a:rPr>
                        <a:t>(mm)</a:t>
                      </a:r>
                      <a:endParaRPr lang="en-GB" sz="1400" b="0" dirty="0">
                        <a:latin typeface="Comic Sans MS" pitchFamily="66" charset="0"/>
                      </a:endParaRPr>
                    </a:p>
                  </a:txBody>
                  <a:tcPr/>
                </a:tc>
              </a:tr>
              <a:tr h="370840">
                <a:tc>
                  <a:txBody>
                    <a:bodyPr/>
                    <a:lstStyle/>
                    <a:p>
                      <a:r>
                        <a:rPr lang="en-GB" sz="1400" dirty="0" smtClean="0">
                          <a:latin typeface="Comic Sans MS" pitchFamily="66" charset="0"/>
                        </a:rPr>
                        <a:t>Ring Circuit</a:t>
                      </a:r>
                      <a:endParaRPr lang="en-GB" sz="1400" dirty="0">
                        <a:latin typeface="Comic Sans MS" pitchFamily="66" charset="0"/>
                      </a:endParaRPr>
                    </a:p>
                  </a:txBody>
                  <a:tcPr/>
                </a:tc>
                <a:tc>
                  <a:txBody>
                    <a:bodyPr/>
                    <a:lstStyle/>
                    <a:p>
                      <a:endParaRPr lang="en-GB" sz="1400">
                        <a:latin typeface="Comic Sans MS" pitchFamily="66" charset="0"/>
                      </a:endParaRPr>
                    </a:p>
                  </a:txBody>
                  <a:tcPr/>
                </a:tc>
                <a:tc>
                  <a:txBody>
                    <a:bodyPr/>
                    <a:lstStyle/>
                    <a:p>
                      <a:endParaRPr lang="en-GB" sz="1400">
                        <a:latin typeface="Comic Sans MS" pitchFamily="66" charset="0"/>
                      </a:endParaRPr>
                    </a:p>
                  </a:txBody>
                  <a:tcPr/>
                </a:tc>
                <a:tc>
                  <a:txBody>
                    <a:bodyPr/>
                    <a:lstStyle/>
                    <a:p>
                      <a:r>
                        <a:rPr lang="en-GB" sz="1400" dirty="0" smtClean="0">
                          <a:latin typeface="Comic Sans MS" pitchFamily="66" charset="0"/>
                        </a:rPr>
                        <a:t>32</a:t>
                      </a:r>
                      <a:endParaRPr lang="en-GB" sz="1400" dirty="0">
                        <a:latin typeface="Comic Sans MS" pitchFamily="66" charset="0"/>
                      </a:endParaRPr>
                    </a:p>
                  </a:txBody>
                  <a:tcPr/>
                </a:tc>
                <a:tc>
                  <a:txBody>
                    <a:bodyPr/>
                    <a:lstStyle/>
                    <a:p>
                      <a:r>
                        <a:rPr lang="en-GB" sz="1400" dirty="0" smtClean="0">
                          <a:latin typeface="Comic Sans MS" pitchFamily="66" charset="0"/>
                        </a:rPr>
                        <a:t>2.5</a:t>
                      </a:r>
                      <a:endParaRPr lang="en-GB" sz="1400" dirty="0">
                        <a:latin typeface="Comic Sans MS" pitchFamily="66" charset="0"/>
                      </a:endParaRPr>
                    </a:p>
                  </a:txBody>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solidFill>
                  <a:srgbClr val="000000"/>
                </a:solidFill>
                <a:latin typeface="Comic Sans MS" pitchFamily="66" charset="0"/>
              </a:rPr>
              <a:t>Select materials and components – </a:t>
            </a:r>
            <a:r>
              <a:rPr lang="en-GB" dirty="0" smtClean="0">
                <a:solidFill>
                  <a:srgbClr val="000000"/>
                </a:solidFill>
                <a:latin typeface="Comic Sans MS" pitchFamily="66" charset="0"/>
              </a:rPr>
              <a:t>Shower</a:t>
            </a:r>
            <a:endParaRPr lang="en-GB" dirty="0">
              <a:solidFill>
                <a:srgbClr val="333333"/>
              </a:solidFill>
              <a:latin typeface="Comic Sans MS" pitchFamily="66" charset="0"/>
            </a:endParaRPr>
          </a:p>
        </p:txBody>
      </p:sp>
      <p:sp>
        <p:nvSpPr>
          <p:cNvPr id="6147" name="Text Box 2"/>
          <p:cNvSpPr txBox="1">
            <a:spLocks noChangeArrowheads="1"/>
          </p:cNvSpPr>
          <p:nvPr/>
        </p:nvSpPr>
        <p:spPr bwMode="auto">
          <a:xfrm>
            <a:off x="685800" y="1844824"/>
            <a:ext cx="7847013" cy="4251176"/>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a:t>
            </a:r>
            <a:r>
              <a:rPr lang="en-GB" sz="1800" dirty="0" smtClean="0">
                <a:solidFill>
                  <a:srgbClr val="000000"/>
                </a:solidFill>
                <a:latin typeface="Comic Sans MS" pitchFamily="66" charset="0"/>
              </a:rPr>
              <a:t>10kW shower </a:t>
            </a:r>
            <a:r>
              <a:rPr lang="en-GB" sz="1800" dirty="0" smtClean="0">
                <a:solidFill>
                  <a:srgbClr val="000000"/>
                </a:solidFill>
                <a:latin typeface="Comic Sans MS" pitchFamily="66" charset="0"/>
              </a:rPr>
              <a:t>circuit would need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45A RCBO</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10kW Shower</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Enough </a:t>
            </a:r>
            <a:r>
              <a:rPr lang="en-GB" sz="1800" dirty="0" smtClean="0">
                <a:solidFill>
                  <a:srgbClr val="000000"/>
                </a:solidFill>
                <a:latin typeface="Comic Sans MS" pitchFamily="66" charset="0"/>
              </a:rPr>
              <a:t>10mm </a:t>
            </a:r>
            <a:r>
              <a:rPr lang="en-GB" sz="1800" dirty="0" smtClean="0">
                <a:solidFill>
                  <a:srgbClr val="000000"/>
                </a:solidFill>
                <a:latin typeface="Comic Sans MS" pitchFamily="66" charset="0"/>
              </a:rPr>
              <a:t>sq twin and cpc cable to go from the consumer unit to the </a:t>
            </a:r>
            <a:r>
              <a:rPr lang="en-GB" sz="1800" dirty="0" smtClean="0">
                <a:solidFill>
                  <a:srgbClr val="000000"/>
                </a:solidFill>
                <a:latin typeface="Comic Sans MS" pitchFamily="66" charset="0"/>
              </a:rPr>
              <a:t>shower switch and from the shower switch to the shower</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Earth sleeving (no brown sleeving needed)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45A DP Shower Switch</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 deep back box </a:t>
            </a:r>
            <a:r>
              <a:rPr lang="en-GB" sz="1800" dirty="0" smtClean="0">
                <a:solidFill>
                  <a:srgbClr val="000000"/>
                </a:solidFill>
                <a:latin typeface="Comic Sans MS" pitchFamily="66" charset="0"/>
              </a:rPr>
              <a:t>for </a:t>
            </a:r>
            <a:r>
              <a:rPr lang="en-GB" sz="1800" dirty="0" smtClean="0">
                <a:solidFill>
                  <a:srgbClr val="000000"/>
                </a:solidFill>
                <a:latin typeface="Comic Sans MS" pitchFamily="66" charset="0"/>
              </a:rPr>
              <a:t>the </a:t>
            </a:r>
            <a:r>
              <a:rPr lang="en-GB" sz="1800" dirty="0" smtClean="0">
                <a:solidFill>
                  <a:srgbClr val="000000"/>
                </a:solidFill>
                <a:latin typeface="Comic Sans MS" pitchFamily="66" charset="0"/>
              </a:rPr>
              <a:t>above switch</a:t>
            </a: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Screws and </a:t>
            </a:r>
            <a:r>
              <a:rPr lang="en-GB" sz="1800" dirty="0" smtClean="0">
                <a:solidFill>
                  <a:srgbClr val="000000"/>
                </a:solidFill>
                <a:latin typeface="Comic Sans MS" pitchFamily="66" charset="0"/>
              </a:rPr>
              <a:t>10mm </a:t>
            </a:r>
            <a:r>
              <a:rPr lang="en-GB" sz="1800" dirty="0" smtClean="0">
                <a:solidFill>
                  <a:srgbClr val="000000"/>
                </a:solidFill>
                <a:latin typeface="Comic Sans MS" pitchFamily="66" charset="0"/>
              </a:rPr>
              <a:t>twin and cpc clips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 some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graphicFrame>
        <p:nvGraphicFramePr>
          <p:cNvPr id="6" name="Table 5"/>
          <p:cNvGraphicFramePr>
            <a:graphicFrameLocks noGrp="1"/>
          </p:cNvGraphicFramePr>
          <p:nvPr/>
        </p:nvGraphicFramePr>
        <p:xfrm>
          <a:off x="611559" y="4916264"/>
          <a:ext cx="8136905" cy="889000"/>
        </p:xfrm>
        <a:graphic>
          <a:graphicData uri="http://schemas.openxmlformats.org/drawingml/2006/table">
            <a:tbl>
              <a:tblPr firstRow="1" bandRow="1">
                <a:tableStyleId>{073A0DAA-6AF3-43AB-8588-CEC1D06C72B9}</a:tableStyleId>
              </a:tblPr>
              <a:tblGrid>
                <a:gridCol w="1627381"/>
                <a:gridCol w="1627381"/>
                <a:gridCol w="1627381"/>
                <a:gridCol w="1627381"/>
                <a:gridCol w="1627381"/>
              </a:tblGrid>
              <a:tr h="370840">
                <a:tc>
                  <a:txBody>
                    <a:bodyPr/>
                    <a:lstStyle/>
                    <a:p>
                      <a:r>
                        <a:rPr lang="en-GB" sz="1400" b="0" dirty="0" smtClean="0">
                          <a:latin typeface="Comic Sans MS" pitchFamily="66" charset="0"/>
                        </a:rPr>
                        <a:t>Circuit Description</a:t>
                      </a:r>
                      <a:endParaRPr lang="en-GB" sz="1400" b="0" dirty="0">
                        <a:latin typeface="Comic Sans MS" pitchFamily="66" charset="0"/>
                      </a:endParaRPr>
                    </a:p>
                  </a:txBody>
                  <a:tcPr/>
                </a:tc>
                <a:tc>
                  <a:txBody>
                    <a:bodyPr/>
                    <a:lstStyle/>
                    <a:p>
                      <a:r>
                        <a:rPr lang="en-GB" sz="1400" b="0" dirty="0" smtClean="0">
                          <a:latin typeface="Comic Sans MS" pitchFamily="66" charset="0"/>
                        </a:rPr>
                        <a:t>Power (Watts)</a:t>
                      </a:r>
                      <a:endParaRPr lang="en-GB" sz="1400" b="0" dirty="0">
                        <a:latin typeface="Comic Sans MS" pitchFamily="66" charset="0"/>
                      </a:endParaRPr>
                    </a:p>
                  </a:txBody>
                  <a:tcPr/>
                </a:tc>
                <a:tc>
                  <a:txBody>
                    <a:bodyPr/>
                    <a:lstStyle/>
                    <a:p>
                      <a:r>
                        <a:rPr lang="en-GB" sz="1400" b="0" dirty="0" smtClean="0">
                          <a:latin typeface="Comic Sans MS" pitchFamily="66" charset="0"/>
                        </a:rPr>
                        <a:t>Current (A)</a:t>
                      </a:r>
                    </a:p>
                    <a:p>
                      <a:r>
                        <a:rPr lang="en-GB" sz="1400" b="0" dirty="0" smtClean="0">
                          <a:latin typeface="Comic Sans MS" pitchFamily="66" charset="0"/>
                        </a:rPr>
                        <a:t>Watts/230V</a:t>
                      </a:r>
                      <a:endParaRPr lang="en-GB" sz="1400" b="0" dirty="0">
                        <a:latin typeface="Comic Sans MS" pitchFamily="66" charset="0"/>
                      </a:endParaRPr>
                    </a:p>
                  </a:txBody>
                  <a:tcPr/>
                </a:tc>
                <a:tc>
                  <a:txBody>
                    <a:bodyPr/>
                    <a:lstStyle/>
                    <a:p>
                      <a:r>
                        <a:rPr lang="en-GB" sz="1400" b="0" dirty="0" smtClean="0">
                          <a:latin typeface="Comic Sans MS" pitchFamily="66" charset="0"/>
                        </a:rPr>
                        <a:t>Protective Device Rating (A)</a:t>
                      </a:r>
                      <a:endParaRPr lang="en-GB" sz="1400" b="0" dirty="0">
                        <a:latin typeface="Comic Sans MS" pitchFamily="66" charset="0"/>
                      </a:endParaRPr>
                    </a:p>
                  </a:txBody>
                  <a:tcPr/>
                </a:tc>
                <a:tc>
                  <a:txBody>
                    <a:bodyPr/>
                    <a:lstStyle/>
                    <a:p>
                      <a:r>
                        <a:rPr lang="en-GB" sz="1400" b="0" dirty="0" smtClean="0">
                          <a:latin typeface="Comic Sans MS" pitchFamily="66" charset="0"/>
                        </a:rPr>
                        <a:t>Cable Size</a:t>
                      </a:r>
                    </a:p>
                    <a:p>
                      <a:r>
                        <a:rPr lang="en-GB" sz="1400" b="0" dirty="0" smtClean="0">
                          <a:latin typeface="Comic Sans MS" pitchFamily="66" charset="0"/>
                        </a:rPr>
                        <a:t>(mm)</a:t>
                      </a:r>
                      <a:endParaRPr lang="en-GB" sz="1400" b="0" dirty="0">
                        <a:latin typeface="Comic Sans MS" pitchFamily="66" charset="0"/>
                      </a:endParaRPr>
                    </a:p>
                  </a:txBody>
                  <a:tcPr/>
                </a:tc>
              </a:tr>
              <a:tr h="370840">
                <a:tc>
                  <a:txBody>
                    <a:bodyPr/>
                    <a:lstStyle/>
                    <a:p>
                      <a:r>
                        <a:rPr lang="en-GB" sz="1400" dirty="0" smtClean="0">
                          <a:latin typeface="Comic Sans MS" pitchFamily="66" charset="0"/>
                        </a:rPr>
                        <a:t>Shower</a:t>
                      </a:r>
                      <a:endParaRPr lang="en-GB" sz="1400" dirty="0">
                        <a:latin typeface="Comic Sans MS" pitchFamily="66" charset="0"/>
                      </a:endParaRPr>
                    </a:p>
                  </a:txBody>
                  <a:tcPr/>
                </a:tc>
                <a:tc>
                  <a:txBody>
                    <a:bodyPr/>
                    <a:lstStyle/>
                    <a:p>
                      <a:r>
                        <a:rPr lang="en-GB" sz="1400" dirty="0" smtClean="0">
                          <a:latin typeface="Comic Sans MS" pitchFamily="66" charset="0"/>
                        </a:rPr>
                        <a:t>10,000</a:t>
                      </a:r>
                      <a:endParaRPr lang="en-GB" sz="1400" dirty="0">
                        <a:latin typeface="Comic Sans MS" pitchFamily="66" charset="0"/>
                      </a:endParaRPr>
                    </a:p>
                  </a:txBody>
                  <a:tcPr/>
                </a:tc>
                <a:tc>
                  <a:txBody>
                    <a:bodyPr/>
                    <a:lstStyle/>
                    <a:p>
                      <a:r>
                        <a:rPr lang="en-GB" sz="1400" dirty="0" smtClean="0">
                          <a:latin typeface="Comic Sans MS" pitchFamily="66" charset="0"/>
                        </a:rPr>
                        <a:t>43.47</a:t>
                      </a:r>
                      <a:endParaRPr lang="en-GB" sz="1400" dirty="0">
                        <a:latin typeface="Comic Sans MS" pitchFamily="66" charset="0"/>
                      </a:endParaRPr>
                    </a:p>
                  </a:txBody>
                  <a:tcPr/>
                </a:tc>
                <a:tc>
                  <a:txBody>
                    <a:bodyPr/>
                    <a:lstStyle/>
                    <a:p>
                      <a:r>
                        <a:rPr lang="en-GB" sz="1400" dirty="0" smtClean="0">
                          <a:latin typeface="Comic Sans MS" pitchFamily="66" charset="0"/>
                        </a:rPr>
                        <a:t>45</a:t>
                      </a:r>
                      <a:endParaRPr lang="en-GB" sz="1400" dirty="0">
                        <a:latin typeface="Comic Sans MS" pitchFamily="66" charset="0"/>
                      </a:endParaRPr>
                    </a:p>
                  </a:txBody>
                  <a:tcPr/>
                </a:tc>
                <a:tc>
                  <a:txBody>
                    <a:bodyPr/>
                    <a:lstStyle/>
                    <a:p>
                      <a:r>
                        <a:rPr lang="en-GB" sz="1400" dirty="0" smtClean="0">
                          <a:latin typeface="Comic Sans MS" pitchFamily="66" charset="0"/>
                        </a:rPr>
                        <a:t>10</a:t>
                      </a:r>
                      <a:endParaRPr lang="en-GB" sz="1400" dirty="0">
                        <a:latin typeface="Comic Sans MS" pitchFamily="66" charset="0"/>
                      </a:endParaRPr>
                    </a:p>
                  </a:txBody>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449263" rtl="0" eaLnBrk="1" fontAlgn="base" latinLnBrk="0" hangingPunct="1">
          <a:lnSpc>
            <a:spcPct val="61000"/>
          </a:lnSpc>
          <a:spcBef>
            <a:spcPct val="0"/>
          </a:spcBef>
          <a:spcAft>
            <a:spcPct val="0"/>
          </a:spcAft>
          <a:buClr>
            <a:srgbClr val="FFFFFF"/>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449263" rtl="0" eaLnBrk="1" fontAlgn="base" latinLnBrk="0" hangingPunct="1">
          <a:lnSpc>
            <a:spcPct val="61000"/>
          </a:lnSpc>
          <a:spcBef>
            <a:spcPct val="0"/>
          </a:spcBef>
          <a:spcAft>
            <a:spcPct val="0"/>
          </a:spcAft>
          <a:buClr>
            <a:srgbClr val="FFFFFF"/>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10218</TotalTime>
  <Words>665</Words>
  <Application>Microsoft Office PowerPoint</Application>
  <PresentationFormat>On-screen Show (4:3)</PresentationFormat>
  <Paragraphs>176</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KTP Presentation</dc:title>
  <dc:creator>Robert Eyre</dc:creator>
  <cp:lastModifiedBy>Bob Eyre</cp:lastModifiedBy>
  <cp:revision>521</cp:revision>
  <dcterms:modified xsi:type="dcterms:W3CDTF">2020-05-15T18:14:37Z</dcterms:modified>
</cp:coreProperties>
</file>