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7"/>
  </p:notesMasterIdLst>
  <p:sldIdLst>
    <p:sldId id="256" r:id="rId2"/>
    <p:sldId id="297" r:id="rId3"/>
    <p:sldId id="371" r:id="rId4"/>
    <p:sldId id="401" r:id="rId5"/>
    <p:sldId id="403" r:id="rId6"/>
    <p:sldId id="402" r:id="rId7"/>
    <p:sldId id="404" r:id="rId8"/>
    <p:sldId id="395" r:id="rId9"/>
    <p:sldId id="405" r:id="rId10"/>
    <p:sldId id="394" r:id="rId11"/>
    <p:sldId id="396" r:id="rId12"/>
    <p:sldId id="397" r:id="rId13"/>
    <p:sldId id="406" r:id="rId14"/>
    <p:sldId id="407" r:id="rId15"/>
    <p:sldId id="408" r:id="rId16"/>
    <p:sldId id="399" r:id="rId17"/>
    <p:sldId id="400" r:id="rId18"/>
    <p:sldId id="410" r:id="rId19"/>
    <p:sldId id="411" r:id="rId20"/>
    <p:sldId id="409" r:id="rId21"/>
    <p:sldId id="393" r:id="rId22"/>
    <p:sldId id="413" r:id="rId23"/>
    <p:sldId id="392" r:id="rId24"/>
    <p:sldId id="412" r:id="rId25"/>
    <p:sldId id="391" r:id="rId26"/>
  </p:sldIdLst>
  <p:sldSz cx="9144000" cy="6858000" type="screen4x3"/>
  <p:notesSz cx="6858000" cy="9144000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defTabSz="449263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33CC"/>
    <a:srgbClr val="993300"/>
    <a:srgbClr val="80808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96" autoAdjust="0"/>
    <p:restoredTop sz="94483" autoAdjust="0"/>
  </p:normalViewPr>
  <p:slideViewPr>
    <p:cSldViewPr>
      <p:cViewPr>
        <p:scale>
          <a:sx n="110" d="100"/>
          <a:sy n="110" d="100"/>
        </p:scale>
        <p:origin x="-1644" y="-4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5" name="AutoShape 3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6" name="AutoShape 4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8" name="AutoShape 6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1" name="AutoShape 9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2" name="AutoShape 10"/>
          <p:cNvSpPr>
            <a:spLocks noChangeArrowheads="1"/>
          </p:cNvSpPr>
          <p:nvPr/>
        </p:nvSpPr>
        <p:spPr bwMode="auto">
          <a:xfrm>
            <a:off x="0" y="0"/>
            <a:ext cx="6858000" cy="91440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3" name="Text Box 11"/>
          <p:cNvSpPr txBox="1">
            <a:spLocks noChangeArrowheads="1"/>
          </p:cNvSpPr>
          <p:nvPr/>
        </p:nvSpPr>
        <p:spPr bwMode="auto">
          <a:xfrm>
            <a:off x="0" y="0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dt"/>
          </p:nvPr>
        </p:nvSpPr>
        <p:spPr bwMode="auto">
          <a:xfrm>
            <a:off x="3884613" y="0"/>
            <a:ext cx="2955925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SzPct val="100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1518" name="Rectangle 1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56125" cy="3413125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86" name="Rectangle 14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70525" cy="409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3087" name="Text Box 15"/>
          <p:cNvSpPr txBox="1">
            <a:spLocks noChangeArrowheads="1"/>
          </p:cNvSpPr>
          <p:nvPr/>
        </p:nvSpPr>
        <p:spPr bwMode="auto">
          <a:xfrm>
            <a:off x="0" y="8683625"/>
            <a:ext cx="29718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6" charset="0"/>
              <a:buNone/>
              <a:defRPr/>
            </a:pPr>
            <a:endParaRPr lang="en-GB">
              <a:latin typeface="Times New Roman" pitchFamily="16" charset="0"/>
              <a:cs typeface="Times New Roman" pitchFamily="16" charset="0"/>
            </a:endParaRPr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ldNum"/>
          </p:nvPr>
        </p:nvSpPr>
        <p:spPr bwMode="auto">
          <a:xfrm>
            <a:off x="3884613" y="8685213"/>
            <a:ext cx="2955925" cy="4413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buClr>
                <a:srgbClr val="000000"/>
              </a:buClr>
              <a:buSzPct val="100000"/>
              <a:buFont typeface="Wingdings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itchFamily="16" charset="0"/>
                <a:cs typeface="Times New Roman" pitchFamily="16" charset="0"/>
              </a:defRPr>
            </a:lvl1pPr>
          </a:lstStyle>
          <a:p>
            <a:pPr>
              <a:defRPr/>
            </a:pPr>
            <a:fld id="{93BBAA28-016D-4DC2-8FF3-7E70308E70B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22D10635-057C-4CF0-AD40-0BD5FB5A513A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10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11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12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13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14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15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16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17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18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19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2F9EA001-6EF8-45D7-832C-C563936919A4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2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20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21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22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23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24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25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3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4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5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6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7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8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Wingdings" pitchFamily="2" charset="2"/>
              <a:buNone/>
            </a:pPr>
            <a:fld id="{33CCA673-0A1A-4040-A2BB-3B22B50A55C6}" type="slidenum">
              <a:rPr lang="en-GB" smtClean="0">
                <a:latin typeface="Times New Roman" pitchFamily="18" charset="0"/>
                <a:cs typeface="Times New Roman" pitchFamily="18" charset="0"/>
              </a:rPr>
              <a:pPr>
                <a:buFont typeface="Wingdings" pitchFamily="2" charset="2"/>
                <a:buNone/>
              </a:pPr>
              <a:t>9</a:t>
            </a:fld>
            <a:endParaRPr lang="en-GB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 Box 1"/>
          <p:cNvSpPr txBox="1">
            <a:spLocks noChangeArrowheads="1"/>
          </p:cNvSpPr>
          <p:nvPr/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4343400"/>
            <a:ext cx="5472113" cy="4100513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4463" y="738188"/>
            <a:ext cx="1947862" cy="53419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6113" y="738188"/>
            <a:ext cx="5695950" cy="53419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2063" cy="409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263" y="1981200"/>
            <a:ext cx="3802062" cy="409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46113" y="738188"/>
            <a:ext cx="6156325" cy="1174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56525" cy="4098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+mj-lt"/>
          <a:ea typeface="+mj-ea"/>
          <a:cs typeface="+mj-cs"/>
        </a:defRPr>
      </a:lvl1pPr>
      <a:lvl2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2pPr>
      <a:lvl3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3pPr>
      <a:lvl4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4pPr>
      <a:lvl5pPr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5pPr>
      <a:lvl6pPr marL="4572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6pPr>
      <a:lvl7pPr marL="9144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7pPr>
      <a:lvl8pPr marL="13716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8pPr>
      <a:lvl9pPr marL="1828800" algn="l" defTabSz="449263" rtl="0" eaLnBrk="0" fontAlgn="base" hangingPunct="0">
        <a:lnSpc>
          <a:spcPct val="50000"/>
        </a:lnSpc>
        <a:spcBef>
          <a:spcPct val="0"/>
        </a:spcBef>
        <a:spcAft>
          <a:spcPct val="0"/>
        </a:spcAft>
        <a:buClr>
          <a:srgbClr val="333333"/>
        </a:buClr>
        <a:buSzPct val="100000"/>
        <a:buFont typeface="Arial" charset="0"/>
        <a:defRPr sz="3600">
          <a:solidFill>
            <a:srgbClr val="333333"/>
          </a:solidFill>
          <a:latin typeface="Arial" charset="0"/>
          <a:cs typeface="Times New Roman" pitchFamily="16" charset="0"/>
        </a:defRPr>
      </a:lvl9pPr>
    </p:titleStyle>
    <p:bodyStyle>
      <a:lvl1pPr marL="327025" indent="-327025" algn="l" defTabSz="449263" rtl="0" eaLnBrk="0" fontAlgn="base" hangingPunct="0">
        <a:lnSpc>
          <a:spcPct val="50000"/>
        </a:lnSpc>
        <a:spcBef>
          <a:spcPts val="550"/>
        </a:spcBef>
        <a:spcAft>
          <a:spcPct val="0"/>
        </a:spcAft>
        <a:buClr>
          <a:srgbClr val="333333"/>
        </a:buClr>
        <a:buSzPct val="100000"/>
        <a:buFont typeface="Arial" charset="0"/>
        <a:buChar char="•"/>
        <a:defRPr sz="2200" b="1">
          <a:solidFill>
            <a:srgbClr val="333333"/>
          </a:solidFill>
          <a:latin typeface="+mn-lt"/>
          <a:ea typeface="+mn-ea"/>
          <a:cs typeface="+mn-cs"/>
        </a:defRPr>
      </a:lvl1pPr>
      <a:lvl2pPr marL="727075" indent="-269875" algn="l" defTabSz="449263" rtl="0" eaLnBrk="0" fontAlgn="base" hangingPunct="0">
        <a:lnSpc>
          <a:spcPct val="50000"/>
        </a:lnSpc>
        <a:spcBef>
          <a:spcPts val="70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–"/>
        <a:defRPr sz="2800">
          <a:solidFill>
            <a:srgbClr val="FFFFFF"/>
          </a:solidFill>
          <a:latin typeface="Arial Unicode MS" pitchFamily="32" charset="0"/>
          <a:cs typeface="+mn-cs"/>
        </a:defRPr>
      </a:lvl2pPr>
      <a:lvl3pPr marL="11430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•"/>
        <a:defRPr sz="1400">
          <a:solidFill>
            <a:srgbClr val="FFFFFF"/>
          </a:solidFill>
          <a:latin typeface="Arial Unicode MS" pitchFamily="32" charset="0"/>
          <a:cs typeface="+mn-cs"/>
        </a:defRPr>
      </a:lvl3pPr>
      <a:lvl4pPr marL="16002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–"/>
        <a:defRPr sz="1400">
          <a:solidFill>
            <a:srgbClr val="FFFFFF"/>
          </a:solidFill>
          <a:latin typeface="Arial Unicode MS" pitchFamily="32" charset="0"/>
          <a:cs typeface="+mn-cs"/>
        </a:defRPr>
      </a:lvl4pPr>
      <a:lvl5pPr marL="20574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4" charset="-128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5pPr>
      <a:lvl6pPr marL="25146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6pPr>
      <a:lvl7pPr marL="29718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7pPr>
      <a:lvl8pPr marL="34290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8pPr>
      <a:lvl9pPr marL="3886200" indent="-228600" algn="l" defTabSz="449263" rtl="0" eaLnBrk="0" fontAlgn="base" hangingPunct="0">
        <a:lnSpc>
          <a:spcPct val="50000"/>
        </a:lnSpc>
        <a:spcBef>
          <a:spcPts val="350"/>
        </a:spcBef>
        <a:spcAft>
          <a:spcPct val="0"/>
        </a:spcAft>
        <a:buClr>
          <a:srgbClr val="FFFFFF"/>
        </a:buClr>
        <a:buSzPct val="100000"/>
        <a:buFont typeface="Arial Unicode MS" pitchFamily="32" charset="0"/>
        <a:buChar char="»"/>
        <a:defRPr sz="1400">
          <a:solidFill>
            <a:srgbClr val="FFFFFF"/>
          </a:solidFill>
          <a:latin typeface="Arial Unicode MS" pitchFamily="32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7.png"/><Relationship Id="rId4" Type="http://schemas.openxmlformats.org/officeDocument/2006/relationships/image" Target="../media/image2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jpeg"/><Relationship Id="rId5" Type="http://schemas.openxmlformats.org/officeDocument/2006/relationships/image" Target="../media/image37.jpeg"/><Relationship Id="rId4" Type="http://schemas.openxmlformats.org/officeDocument/2006/relationships/image" Target="../media/image36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jpeg"/><Relationship Id="rId5" Type="http://schemas.openxmlformats.org/officeDocument/2006/relationships/image" Target="../media/image48.jpeg"/><Relationship Id="rId4" Type="http://schemas.openxmlformats.org/officeDocument/2006/relationships/image" Target="../media/image47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jpeg"/><Relationship Id="rId7" Type="http://schemas.openxmlformats.org/officeDocument/2006/relationships/image" Target="../media/image56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jpeg"/><Relationship Id="rId5" Type="http://schemas.openxmlformats.org/officeDocument/2006/relationships/image" Target="../media/image54.jpeg"/><Relationship Id="rId4" Type="http://schemas.openxmlformats.org/officeDocument/2006/relationships/image" Target="../media/image5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jpe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Relationship Id="rId9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"/>
          <p:cNvSpPr txBox="1">
            <a:spLocks noChangeArrowheads="1"/>
          </p:cNvSpPr>
          <p:nvPr/>
        </p:nvSpPr>
        <p:spPr bwMode="auto">
          <a:xfrm>
            <a:off x="1187450" y="1052513"/>
            <a:ext cx="6842125" cy="3879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>
              <a:buClr>
                <a:srgbClr val="B2B2B2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800" dirty="0">
                <a:solidFill>
                  <a:schemeClr val="tx1"/>
                </a:solidFill>
                <a:latin typeface="Comic Sans MS" pitchFamily="66" charset="0"/>
              </a:rPr>
              <a:t>Unit </a:t>
            </a:r>
            <a:r>
              <a:rPr lang="en-GB" sz="2800" dirty="0" smtClean="0">
                <a:solidFill>
                  <a:schemeClr val="tx1"/>
                </a:solidFill>
                <a:latin typeface="Comic Sans MS" pitchFamily="66" charset="0"/>
              </a:rPr>
              <a:t>106 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Understand and demonstrate fundamental electrical installation operations </a:t>
            </a:r>
            <a:endParaRPr lang="en-GB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Clr>
                <a:srgbClr val="B2B2B2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800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Clr>
                <a:srgbClr val="B2B2B2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Outcome 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4  </a:t>
            </a:r>
            <a:r>
              <a:rPr lang="en-GB" dirty="0" smtClean="0">
                <a:solidFill>
                  <a:schemeClr val="tx1"/>
                </a:solidFill>
                <a:latin typeface="Comic Sans MS" pitchFamily="66" charset="0"/>
              </a:rPr>
              <a:t>Know the types of basic electrical materials and components </a:t>
            </a:r>
            <a:endParaRPr lang="en-GB" dirty="0">
              <a:solidFill>
                <a:schemeClr val="tx1"/>
              </a:solidFill>
              <a:latin typeface="Comic Sans MS" pitchFamily="66" charset="0"/>
            </a:endParaRPr>
          </a:p>
          <a:p>
            <a:pPr>
              <a:buClr>
                <a:srgbClr val="B2B2B2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> </a:t>
            </a:r>
          </a:p>
          <a:p>
            <a:pPr>
              <a:buClr>
                <a:srgbClr val="B2B2B2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300" dirty="0">
                <a:solidFill>
                  <a:schemeClr val="tx1"/>
                </a:solidFill>
                <a:latin typeface="Comic Sans MS" pitchFamily="66" charset="0"/>
              </a:rPr>
              <a:t>Bob Eyre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Earth Sheathing / sleeving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Sheathing/</a:t>
            </a:r>
            <a:r>
              <a:rPr lang="en-GB" sz="2000" dirty="0" err="1" smtClean="0">
                <a:solidFill>
                  <a:srgbClr val="000000"/>
                </a:solidFill>
                <a:latin typeface="Comic Sans MS" pitchFamily="66" charset="0"/>
              </a:rPr>
              <a:t>sleeving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is like an empty wire or drinking straw and comes in a variety of sizes and colours.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The two most common types being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Earth or CPC sleeving which is green and yellow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striped and is used to cover the bare middle 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core in twin and cpc cables.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Brown or live sleeving which is used to indicate a change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of use of the blue core in twin and cpc cables when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the cable is being used as a switch wire. 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A small piece (approx 1cm) is placed over the blue core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at the switch and light fitting to show it is no longer a neutral.</a:t>
            </a:r>
            <a:endParaRPr lang="en-GB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868144" y="2060848"/>
            <a:ext cx="1748135" cy="1748135"/>
          </a:xfrm>
          <a:prstGeom prst="rect">
            <a:avLst/>
          </a:prstGeom>
          <a:noFill/>
        </p:spPr>
      </p:pic>
      <p:pic>
        <p:nvPicPr>
          <p:cNvPr id="2" name="Picture 2" descr="C:\Users\bobey\Downloads\bsl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3933056"/>
            <a:ext cx="1735460" cy="173546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Trunking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Trunking is another form of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containment systems of electrical wires. It is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of a box shape with a lid,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comes in a variety of sizes in plastic and metal and provides mechanical protection to wires </a:t>
            </a: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There are too many different size combinations to list here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.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/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PVC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trunking tends to be used in offices whilst metal is more often used in commercial, industrial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installations.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Both types have a variety of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manufactured fittings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available such as bends,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couplers, end caps etc</a:t>
            </a:r>
            <a:endParaRPr lang="en-GB" sz="2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283968" y="4005064"/>
            <a:ext cx="2088232" cy="2088232"/>
          </a:xfrm>
          <a:prstGeom prst="rect">
            <a:avLst/>
          </a:prstGeom>
          <a:noFill/>
        </p:spPr>
      </p:pic>
      <p:pic>
        <p:nvPicPr>
          <p:cNvPr id="9" name="Picture 2" descr="C:\Users\bobey\Downloads\pliers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516216" y="4005064"/>
            <a:ext cx="2016224" cy="201622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Socket Outlets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Socket outlets come in a variety of finishes from standard plain white, decorative metal finishes to more industrial metal-clad types used in industry when they need to be capable of withstanding the occasional accidental knock or two.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/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/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Sockets usually come in single or double varieties which are often referred to as 1 gang or 2 gang. They usually have a switch for each socket, which makes it safer as switching off the appliance before removing it is safer especially with heaters drawing more current.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err="1" smtClean="0">
                <a:solidFill>
                  <a:srgbClr val="000000"/>
                </a:solidFill>
                <a:latin typeface="Comic Sans MS" pitchFamily="66" charset="0"/>
              </a:rPr>
              <a:t>Unswitched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sockets are available for appliances such as fridges and freezers which you wouldn’t want switched off accidentally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.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868144" y="2564904"/>
            <a:ext cx="1656184" cy="1656184"/>
          </a:xfrm>
          <a:prstGeom prst="rect">
            <a:avLst/>
          </a:prstGeom>
          <a:noFill/>
        </p:spPr>
      </p:pic>
      <p:pic>
        <p:nvPicPr>
          <p:cNvPr id="7" name="Picture 2" descr="C:\Users\bobey\Downloads\pliers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3635896" y="2564904"/>
            <a:ext cx="1656184" cy="1656184"/>
          </a:xfrm>
          <a:prstGeom prst="rect">
            <a:avLst/>
          </a:prstGeom>
          <a:noFill/>
        </p:spPr>
      </p:pic>
      <p:pic>
        <p:nvPicPr>
          <p:cNvPr id="8" name="Picture 2" descr="C:\Users\bobey\Downloads\pliers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1403648" y="2780928"/>
            <a:ext cx="1800199" cy="1478902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Light Switches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Like sockets, light switches come in a variety of finishes from standard plain white, decorative metal finishes to more industrial metal-clad types used in industry when they need to be capable of withstanding the occasional accidental knock or two.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/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/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Like sockets they also come in singles and multiple varieties which are often referred to as 1 gang, 2 gang 3 gang etc.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716016" y="3068960"/>
            <a:ext cx="1440160" cy="1440160"/>
          </a:xfrm>
          <a:prstGeom prst="rect">
            <a:avLst/>
          </a:prstGeom>
          <a:noFill/>
        </p:spPr>
      </p:pic>
      <p:pic>
        <p:nvPicPr>
          <p:cNvPr id="7" name="Picture 2" descr="C:\Users\bobey\Downloads\pliers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3131840" y="3068960"/>
            <a:ext cx="1440160" cy="1440160"/>
          </a:xfrm>
          <a:prstGeom prst="rect">
            <a:avLst/>
          </a:prstGeom>
          <a:noFill/>
        </p:spPr>
      </p:pic>
      <p:pic>
        <p:nvPicPr>
          <p:cNvPr id="8" name="Picture 2" descr="C:\Users\bobey\Downloads\pliers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1564296" y="3030218"/>
            <a:ext cx="1478902" cy="1478902"/>
          </a:xfrm>
          <a:prstGeom prst="rect">
            <a:avLst/>
          </a:prstGeom>
          <a:noFill/>
        </p:spPr>
      </p:pic>
      <p:pic>
        <p:nvPicPr>
          <p:cNvPr id="9" name="Picture 2" descr="C:\Users\bobey\Downloads\pliers.jpg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6300192" y="3068960"/>
            <a:ext cx="1440160" cy="144016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Light Switches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As well as having a “gang” to indicate the number of switches in a unit each switch can have another characteristic which is not obvious from the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front. This is to allow different switching combinations.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The simplest is 1 way and is a straightforward on/off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arrangement that you would have for a light turned on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and off from just one position such as in a bedroom.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Next is 2way where the switch switches between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connecting common (C) with L1 and L2. By pairing with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another 2 way switch a light can be controlled from two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locations such as a landing or corridor light. 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Lastly is an intermediate switch which can be inserted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between a working 2way system and allows a light to be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controlled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from more than two positions by it switching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between parallel mode and crossover modes.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7092280" y="5157192"/>
            <a:ext cx="1424506" cy="1440160"/>
          </a:xfrm>
          <a:prstGeom prst="rect">
            <a:avLst/>
          </a:prstGeom>
          <a:noFill/>
        </p:spPr>
      </p:pic>
      <p:pic>
        <p:nvPicPr>
          <p:cNvPr id="7" name="Picture 2" descr="C:\Users\bobey\Downloads\pliers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7092280" y="3734284"/>
            <a:ext cx="1440160" cy="1384769"/>
          </a:xfrm>
          <a:prstGeom prst="rect">
            <a:avLst/>
          </a:prstGeom>
          <a:noFill/>
        </p:spPr>
      </p:pic>
      <p:pic>
        <p:nvPicPr>
          <p:cNvPr id="8" name="Picture 2" descr="C:\Users\bobey\Downloads\pliers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7092280" y="2276872"/>
            <a:ext cx="1478902" cy="142202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Back boxes – Switches &amp; Sockets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484784"/>
            <a:ext cx="7847013" cy="461121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Different circuits draw more current, which means larger wires which need more space for terminations into switches and sockets.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Back boxes are available in plastic and metal and different combos of gangs and depths to allow for these different circuit arrangements. Different situations have different </a:t>
            </a:r>
            <a:r>
              <a:rPr lang="en-GB" sz="1800" u="sng" dirty="0" smtClean="0">
                <a:solidFill>
                  <a:srgbClr val="000000"/>
                </a:solidFill>
                <a:latin typeface="Comic Sans MS" pitchFamily="66" charset="0"/>
              </a:rPr>
              <a:t>minimum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box depths such as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Standard light switches 16mm deep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25mm might be better for low profile or multi gang switches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Standard Sockets 25mm deep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35 might be better for low profile or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sockets feeding a spur socket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Cooker Switch 47mm deep</a:t>
            </a:r>
          </a:p>
          <a:p>
            <a:pPr lvl="3"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228184" y="3933056"/>
            <a:ext cx="1296144" cy="1296144"/>
          </a:xfrm>
          <a:prstGeom prst="rect">
            <a:avLst/>
          </a:prstGeom>
          <a:noFill/>
        </p:spPr>
      </p:pic>
      <p:pic>
        <p:nvPicPr>
          <p:cNvPr id="7" name="Picture 2" descr="C:\Users\bobey\Downloads\pliers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4860032" y="3933056"/>
            <a:ext cx="1296144" cy="1296144"/>
          </a:xfrm>
          <a:prstGeom prst="rect">
            <a:avLst/>
          </a:prstGeom>
          <a:noFill/>
        </p:spPr>
      </p:pic>
      <p:pic>
        <p:nvPicPr>
          <p:cNvPr id="8" name="Picture 2" descr="C:\Users\bobey\Downloads\pliers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7668344" y="2708920"/>
            <a:ext cx="1152128" cy="1152128"/>
          </a:xfrm>
          <a:prstGeom prst="rect">
            <a:avLst/>
          </a:prstGeom>
          <a:noFill/>
        </p:spPr>
      </p:pic>
      <p:pic>
        <p:nvPicPr>
          <p:cNvPr id="9" name="Picture 2" descr="C:\Users\bobey\Downloads\pliers.jpg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3635896" y="5301208"/>
            <a:ext cx="1384769" cy="1384769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Consumer Unit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Generally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, the first unit in an installation, where the supply is split into circuits, is called the Consumers’ Control Unit (CCU).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This may sometimes be referred to as a distribution board or DB and sometimes simply as a consumer unit (CU). The CCU will have protective devices inside.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They control and protect the circuits and could include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: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miniature circuit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breakers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(MCB)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residual current devices (RCD)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residual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current breakers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with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overload (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RCBO) </a:t>
            </a: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fuses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. </a:t>
            </a: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148064" y="3284984"/>
            <a:ext cx="2756247" cy="275624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Circuit Breakers &amp; Fuses - MCBs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MCBs or circuit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breakers are </a:t>
            </a:r>
            <a:r>
              <a:rPr lang="en-GB" sz="2000" dirty="0" err="1" smtClean="0">
                <a:solidFill>
                  <a:srgbClr val="000000"/>
                </a:solidFill>
                <a:latin typeface="Comic Sans MS" pitchFamily="66" charset="0"/>
              </a:rPr>
              <a:t>thermomagnetic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devices capable of making, carrying and interrupting currents under normal and abnormal conditions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.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They come in a variety of current ratings for different circuits such as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6A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10A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16A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20A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32A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40A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45A and above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427984" y="3140968"/>
            <a:ext cx="2736304" cy="273630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Circuit Breakers &amp; Fuses - Fuses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Fuses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have been a tried and tested method of circuit protection for many years.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A fuse is a very basic protection device that is destroyed and breaks the circuit should the current exceed the rating of the fuse. Once the fuse has ‘blown’ (i.e.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 element of the fuse has melted or ruptured), the fuse needs to be replaced. </a:t>
            </a: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They are available in a variety of types and current ratings.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cartridge fuses                   and </a:t>
            </a:r>
            <a:r>
              <a:rPr lang="en-GB" sz="2000" dirty="0" err="1" smtClean="0">
                <a:solidFill>
                  <a:srgbClr val="000000"/>
                </a:solidFill>
                <a:latin typeface="Comic Sans MS" pitchFamily="66" charset="0"/>
              </a:rPr>
              <a:t>rewireable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(3036) domino types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1043608" y="4221088"/>
            <a:ext cx="1676127" cy="1676127"/>
          </a:xfrm>
          <a:prstGeom prst="rect">
            <a:avLst/>
          </a:prstGeom>
          <a:noFill/>
        </p:spPr>
      </p:pic>
      <p:pic>
        <p:nvPicPr>
          <p:cNvPr id="7" name="Picture 2" descr="C:\Users\bobey\Downloads\pliers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436096" y="4293096"/>
            <a:ext cx="2203074" cy="142923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Circuit Breakers &amp; Fuses - RCD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Residual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current devices The basic principle of residual current devices (RCDs) is a simple balance arrangement. When the load is connected to the supply through the RCD, the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live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and neutral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currents are equal in a healthy circuit.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When a fault develops to earth it is no longer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balanced so operates or trips off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disconnecting both live and neutral.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They are very sensitive tripping of at 30mA or 0.03A leaking to earth.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They </a:t>
            </a:r>
            <a:r>
              <a:rPr lang="en-GB" sz="2000" dirty="0" smtClean="0">
                <a:solidFill>
                  <a:srgbClr val="FF0000"/>
                </a:solidFill>
                <a:latin typeface="Comic Sans MS" pitchFamily="66" charset="0"/>
              </a:rPr>
              <a:t>do not trip off if a circuit has an overload fault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just imbalances. 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372201" y="2584847"/>
            <a:ext cx="2088232" cy="2088232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813675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600">
                <a:solidFill>
                  <a:srgbClr val="333333"/>
                </a:solidFill>
                <a:latin typeface="Comic Sans MS" pitchFamily="66" charset="0"/>
              </a:rPr>
              <a:t>Objectives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4.1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identify materials and components used for basic electrical practical applications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: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cable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and flex (</a:t>
            </a:r>
            <a:r>
              <a:rPr lang="en-GB" sz="1800" dirty="0" err="1" smtClean="0">
                <a:solidFill>
                  <a:srgbClr val="000000"/>
                </a:solidFill>
                <a:latin typeface="Comic Sans MS" pitchFamily="66" charset="0"/>
              </a:rPr>
              <a:t>ie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, flat twin and earth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)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conduit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(plastic and steel) 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earth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sheathing 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trunking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switched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socket outlets (single and double with back boxes) 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light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switch plates (</a:t>
            </a:r>
            <a:r>
              <a:rPr lang="en-GB" sz="1800" dirty="0" err="1" smtClean="0">
                <a:solidFill>
                  <a:srgbClr val="000000"/>
                </a:solidFill>
                <a:latin typeface="Comic Sans MS" pitchFamily="66" charset="0"/>
              </a:rPr>
              <a:t>ie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, single, integral or multiple) 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consumer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unit 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circuit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breakers and fuses (</a:t>
            </a:r>
            <a:r>
              <a:rPr lang="en-GB" sz="1800" dirty="0" err="1" smtClean="0">
                <a:solidFill>
                  <a:srgbClr val="000000"/>
                </a:solidFill>
                <a:latin typeface="Comic Sans MS" pitchFamily="66" charset="0"/>
              </a:rPr>
              <a:t>ie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, MCB, RCB, RCD) 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ceiling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rose and lamp holders 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plug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tops 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4.2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identify associated materials for electrical applications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:</a:t>
            </a:r>
          </a:p>
          <a:p>
            <a:pPr marL="342900" indent="-342900"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various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fixings (</a:t>
            </a:r>
            <a:r>
              <a:rPr lang="en-GB" sz="1800" dirty="0" err="1" smtClean="0">
                <a:solidFill>
                  <a:srgbClr val="000000"/>
                </a:solidFill>
                <a:latin typeface="Comic Sans MS" pitchFamily="66" charset="0"/>
              </a:rPr>
              <a:t>ie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, clips and cleats).</a:t>
            </a:r>
            <a:endParaRPr lang="en-GB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Circuit Breakers &amp; Fuses - RCBO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Residual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current breakers with </a:t>
            </a:r>
            <a:r>
              <a:rPr lang="en-GB" sz="2000" dirty="0" err="1" smtClean="0">
                <a:solidFill>
                  <a:srgbClr val="000000"/>
                </a:solidFill>
                <a:latin typeface="Comic Sans MS" pitchFamily="66" charset="0"/>
              </a:rPr>
              <a:t>overcurrent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(RCBOs) combine the residual current function of RCDs and the </a:t>
            </a:r>
            <a:r>
              <a:rPr lang="en-GB" sz="2000" dirty="0" err="1" smtClean="0">
                <a:solidFill>
                  <a:srgbClr val="000000"/>
                </a:solidFill>
                <a:latin typeface="Comic Sans MS" pitchFamily="66" charset="0"/>
              </a:rPr>
              <a:t>overcurrent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protection function typical of circuit breakers in a single device. </a:t>
            </a: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They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are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protect against current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leakage to earth, overloads and short circuits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.</a:t>
            </a: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932040" y="3429000"/>
            <a:ext cx="2736304" cy="273630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Ceiling Roses and lamp holders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 most common domestic light fitting 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is a pendant set which comprises 3 parts: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A Ceiling Rose – the uppermost part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that fastens to the ceiling and contains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incoming and outgoing supply cables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and another connecting it to that lights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switch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A short length of 2 core flex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A lamp holder usually (BC connection)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580112" y="2492896"/>
            <a:ext cx="3116287" cy="311628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Lamp holders – types of connection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There are 2 main type of lamp holder BC and ES both of which have different size variants.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The more common is bayonet cap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(BC) where the lamp has 2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connections on the base and the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lamp is held in place in the holder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by 2 earlike pins on the base of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the lamp.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The other is Edison Screw (ES)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where the lamp is threaded and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connects to a central pin in the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holder and the thread of the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lamp touching the thread of the 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holder.</a:t>
            </a:r>
            <a:endParaRPr lang="en-GB" sz="1800" dirty="0">
              <a:solidFill>
                <a:srgbClr val="000000"/>
              </a:solidFill>
              <a:latin typeface="Comic Sans MS" pitchFamily="66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499992" y="2276872"/>
            <a:ext cx="2036167" cy="2036167"/>
          </a:xfrm>
          <a:prstGeom prst="rect">
            <a:avLst/>
          </a:prstGeom>
          <a:noFill/>
        </p:spPr>
      </p:pic>
      <p:pic>
        <p:nvPicPr>
          <p:cNvPr id="7" name="Picture 2" descr="C:\Users\bobey\Downloads\pliers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588224" y="2276872"/>
            <a:ext cx="2036167" cy="2036167"/>
          </a:xfrm>
          <a:prstGeom prst="rect">
            <a:avLst/>
          </a:prstGeom>
          <a:noFill/>
        </p:spPr>
      </p:pic>
      <p:pic>
        <p:nvPicPr>
          <p:cNvPr id="8" name="Picture 2" descr="C:\Users\bobey\Downloads\pliers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4499992" y="4581128"/>
            <a:ext cx="2036167" cy="2036167"/>
          </a:xfrm>
          <a:prstGeom prst="rect">
            <a:avLst/>
          </a:prstGeom>
          <a:noFill/>
        </p:spPr>
      </p:pic>
      <p:pic>
        <p:nvPicPr>
          <p:cNvPr id="9" name="Picture 2" descr="C:\Users\bobey\Downloads\pliers.jpg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6588224" y="4581128"/>
            <a:ext cx="2036167" cy="203616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Plug Tops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Plugs come in a variety of sizes and shapes for different types of appliances. The most common domestic type being the 13A fused plug on household appliances.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Most people think they know how to wire a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13A plug properly but often they make a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poor job of it.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868144" y="2636912"/>
            <a:ext cx="2674268" cy="2674268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Plug Tops – properly wiring 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 3 wires connect as follows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u="sng" dirty="0" smtClean="0">
                <a:solidFill>
                  <a:srgbClr val="993300"/>
                </a:solidFill>
                <a:latin typeface="Comic Sans MS" pitchFamily="66" charset="0"/>
              </a:rPr>
              <a:t>BR</a:t>
            </a:r>
            <a:r>
              <a:rPr lang="en-GB" sz="2000" dirty="0" smtClean="0">
                <a:solidFill>
                  <a:srgbClr val="993300"/>
                </a:solidFill>
                <a:latin typeface="Comic Sans MS" pitchFamily="66" charset="0"/>
              </a:rPr>
              <a:t> for </a:t>
            </a:r>
            <a:r>
              <a:rPr lang="en-GB" sz="2000" u="sng" dirty="0" err="1" smtClean="0">
                <a:solidFill>
                  <a:srgbClr val="993300"/>
                </a:solidFill>
                <a:latin typeface="Comic Sans MS" pitchFamily="66" charset="0"/>
              </a:rPr>
              <a:t>BR</a:t>
            </a:r>
            <a:r>
              <a:rPr lang="en-GB" sz="2000" dirty="0" err="1" smtClean="0">
                <a:solidFill>
                  <a:srgbClr val="993300"/>
                </a:solidFill>
                <a:latin typeface="Comic Sans MS" pitchFamily="66" charset="0"/>
              </a:rPr>
              <a:t>own</a:t>
            </a:r>
            <a:r>
              <a:rPr lang="en-GB" sz="2000" dirty="0" smtClean="0">
                <a:solidFill>
                  <a:srgbClr val="993300"/>
                </a:solidFill>
                <a:latin typeface="Comic Sans MS" pitchFamily="66" charset="0"/>
              </a:rPr>
              <a:t> and </a:t>
            </a:r>
            <a:r>
              <a:rPr lang="en-GB" sz="2000" u="sng" dirty="0" smtClean="0">
                <a:solidFill>
                  <a:srgbClr val="993300"/>
                </a:solidFill>
                <a:latin typeface="Comic Sans MS" pitchFamily="66" charset="0"/>
              </a:rPr>
              <a:t>B</a:t>
            </a:r>
            <a:r>
              <a:rPr lang="en-GB" sz="2000" dirty="0" smtClean="0">
                <a:solidFill>
                  <a:srgbClr val="993300"/>
                </a:solidFill>
                <a:latin typeface="Comic Sans MS" pitchFamily="66" charset="0"/>
              </a:rPr>
              <a:t>ottom </a:t>
            </a:r>
            <a:r>
              <a:rPr lang="en-GB" sz="2000" u="sng" dirty="0" smtClean="0">
                <a:solidFill>
                  <a:srgbClr val="993300"/>
                </a:solidFill>
                <a:latin typeface="Comic Sans MS" pitchFamily="66" charset="0"/>
              </a:rPr>
              <a:t>R</a:t>
            </a:r>
            <a:r>
              <a:rPr lang="en-GB" sz="2000" dirty="0" smtClean="0">
                <a:solidFill>
                  <a:srgbClr val="993300"/>
                </a:solidFill>
                <a:latin typeface="Comic Sans MS" pitchFamily="66" charset="0"/>
              </a:rPr>
              <a:t>ight for live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u="sng" dirty="0" smtClean="0">
                <a:solidFill>
                  <a:srgbClr val="0033CC"/>
                </a:solidFill>
                <a:latin typeface="Comic Sans MS" pitchFamily="66" charset="0"/>
              </a:rPr>
              <a:t>BL</a:t>
            </a:r>
            <a:r>
              <a:rPr lang="en-GB" sz="2000" dirty="0" smtClean="0">
                <a:solidFill>
                  <a:srgbClr val="0033CC"/>
                </a:solidFill>
                <a:latin typeface="Comic Sans MS" pitchFamily="66" charset="0"/>
              </a:rPr>
              <a:t> for </a:t>
            </a:r>
            <a:r>
              <a:rPr lang="en-GB" sz="2000" u="sng" dirty="0" err="1" smtClean="0">
                <a:solidFill>
                  <a:srgbClr val="0033CC"/>
                </a:solidFill>
                <a:latin typeface="Comic Sans MS" pitchFamily="66" charset="0"/>
              </a:rPr>
              <a:t>BL</a:t>
            </a:r>
            <a:r>
              <a:rPr lang="en-GB" sz="2000" dirty="0" err="1" smtClean="0">
                <a:solidFill>
                  <a:srgbClr val="0033CC"/>
                </a:solidFill>
                <a:latin typeface="Comic Sans MS" pitchFamily="66" charset="0"/>
              </a:rPr>
              <a:t>ue</a:t>
            </a:r>
            <a:r>
              <a:rPr lang="en-GB" sz="2000" dirty="0" smtClean="0">
                <a:solidFill>
                  <a:srgbClr val="0033CC"/>
                </a:solidFill>
                <a:latin typeface="Comic Sans MS" pitchFamily="66" charset="0"/>
              </a:rPr>
              <a:t> and </a:t>
            </a:r>
            <a:r>
              <a:rPr lang="en-GB" sz="2000" u="sng" dirty="0" smtClean="0">
                <a:solidFill>
                  <a:srgbClr val="0033CC"/>
                </a:solidFill>
                <a:latin typeface="Comic Sans MS" pitchFamily="66" charset="0"/>
              </a:rPr>
              <a:t>B</a:t>
            </a:r>
            <a:r>
              <a:rPr lang="en-GB" sz="2000" dirty="0" smtClean="0">
                <a:solidFill>
                  <a:srgbClr val="0033CC"/>
                </a:solidFill>
                <a:latin typeface="Comic Sans MS" pitchFamily="66" charset="0"/>
              </a:rPr>
              <a:t>ottom </a:t>
            </a:r>
            <a:r>
              <a:rPr lang="en-GB" sz="2000" u="sng" dirty="0" smtClean="0">
                <a:solidFill>
                  <a:srgbClr val="0033CC"/>
                </a:solidFill>
                <a:latin typeface="Comic Sans MS" pitchFamily="66" charset="0"/>
              </a:rPr>
              <a:t>L</a:t>
            </a:r>
            <a:r>
              <a:rPr lang="en-GB" sz="2000" dirty="0" smtClean="0">
                <a:solidFill>
                  <a:srgbClr val="0033CC"/>
                </a:solidFill>
                <a:latin typeface="Comic Sans MS" pitchFamily="66" charset="0"/>
              </a:rPr>
              <a:t>eft for neutral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Earth goes in the top centre terminal.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No nicks in inner insulation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No stray strands outside terminals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Correct polarity connections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Outer sheath clearly clamped by cord grip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Conductors doubled over (</a:t>
            </a:r>
            <a:r>
              <a:rPr lang="en-GB" sz="2000" u="sng" dirty="0" smtClean="0">
                <a:solidFill>
                  <a:srgbClr val="000000"/>
                </a:solidFill>
                <a:latin typeface="Comic Sans MS" pitchFamily="66" charset="0"/>
              </a:rPr>
              <a:t>if practical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)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Earth conductor long enough to be last to be pulled out should cord grip fail/become loosened.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868144" y="2714427"/>
            <a:ext cx="2674268" cy="2519237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Fixings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412776"/>
            <a:ext cx="7847013" cy="468322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There are various methods of fixing electrical wires and fittings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Plugs and screws for basic fixing to walls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Saddles for fixing conduits to walls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Cable clips (twin and cpc)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Cable clips (circular flex)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Cable cleats (used on SWA)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600" dirty="0" smtClean="0">
                <a:solidFill>
                  <a:srgbClr val="000000"/>
                </a:solidFill>
                <a:latin typeface="Comic Sans MS" pitchFamily="66" charset="0"/>
              </a:rPr>
              <a:t>Clips have an open side whilst cleats surround the cable </a:t>
            </a:r>
            <a:br>
              <a:rPr lang="en-GB" sz="16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600" dirty="0" smtClean="0">
                <a:solidFill>
                  <a:srgbClr val="000000"/>
                </a:solidFill>
                <a:latin typeface="Comic Sans MS" pitchFamily="66" charset="0"/>
              </a:rPr>
              <a:t>and fasten with a screw that goes through both holes in the cleat</a:t>
            </a:r>
            <a:endParaRPr lang="en-GB" sz="16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3074" name="Picture 2" descr="C:\Users\bobey\Downloads\w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372200" y="1772816"/>
            <a:ext cx="1080120" cy="1080120"/>
          </a:xfrm>
          <a:prstGeom prst="rect">
            <a:avLst/>
          </a:prstGeom>
          <a:noFill/>
        </p:spPr>
      </p:pic>
      <p:pic>
        <p:nvPicPr>
          <p:cNvPr id="3075" name="Picture 3" descr="C:\Users\bobey\Downloads\ws2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5148064" y="2492896"/>
            <a:ext cx="1152128" cy="1152128"/>
          </a:xfrm>
          <a:prstGeom prst="rect">
            <a:avLst/>
          </a:prstGeom>
          <a:noFill/>
        </p:spPr>
      </p:pic>
      <p:pic>
        <p:nvPicPr>
          <p:cNvPr id="3076" name="Picture 4" descr="C:\Users\bobey\Downloads\ws23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3923928" y="3284984"/>
            <a:ext cx="1152128" cy="1152128"/>
          </a:xfrm>
          <a:prstGeom prst="rect">
            <a:avLst/>
          </a:prstGeom>
          <a:noFill/>
        </p:spPr>
      </p:pic>
      <p:pic>
        <p:nvPicPr>
          <p:cNvPr id="9" name="Picture 4" descr="C:\Users\bobey\Downloads\ws23.jpg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5148064" y="3933056"/>
            <a:ext cx="1152128" cy="1152128"/>
          </a:xfrm>
          <a:prstGeom prst="rect">
            <a:avLst/>
          </a:prstGeom>
          <a:noFill/>
        </p:spPr>
      </p:pic>
      <p:pic>
        <p:nvPicPr>
          <p:cNvPr id="10" name="Picture 4" descr="C:\Users\bobey\Downloads\ws23.jpg"/>
          <p:cNvPicPr>
            <a:picLocks noChangeAspect="1" noChangeArrowheads="1"/>
          </p:cNvPicPr>
          <p:nvPr/>
        </p:nvPicPr>
        <p:blipFill>
          <a:blip r:embed="rId7" cstate="print"/>
          <a:stretch>
            <a:fillRect/>
          </a:stretch>
        </p:blipFill>
        <p:spPr bwMode="auto">
          <a:xfrm>
            <a:off x="6372200" y="4437112"/>
            <a:ext cx="1224136" cy="1224136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Cables and flexes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Electricity is directed through wires (cables and flexes) that come in a variety of sizes, types and number of cores. These vary according to where they are used and what they are supplying. 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More power consuming circuits need bigger cables.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Lights don’t need much power so typically use 1mm or 1.5mm cable.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Sockets can use more so typically use 2.5mm or 4mm cable.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Showers use even more power so typically need 6mm or 10mm cable.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Some cables have built in mechanical protection, others don’t.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Some only need 3 conductors (live, neutral and earth)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others need more conductors or cores.</a:t>
            </a:r>
            <a:endParaRPr lang="en-GB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Cables and flexes – twin + cpc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Domestic installations where cables are run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under floors, clipped in lofts buried in walls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are usually wired in twin and earth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(also known as twin and cpc</a:t>
            </a:r>
            <a:r>
              <a:rPr lang="en-GB" sz="2000" dirty="0" smtClean="0">
                <a:solidFill>
                  <a:srgbClr val="FF0000"/>
                </a:solidFill>
                <a:latin typeface="Comic Sans MS" pitchFamily="66" charset="0"/>
              </a:rPr>
              <a:t>*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). These cables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have separate cores that are insulated and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an outer protective sheath.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Sometimes in more complex switching of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lighting circuits we use 3 core and cpc.</a:t>
            </a: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/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FF0000"/>
                </a:solidFill>
                <a:latin typeface="Comic Sans MS" pitchFamily="66" charset="0"/>
              </a:rPr>
              <a:t>*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cpc means circuit protective conductor (another name for earth) 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2050" name="Picture 2" descr="C:\Users\bobey\Downloads\tw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1268760"/>
            <a:ext cx="2160240" cy="2160240"/>
          </a:xfrm>
          <a:prstGeom prst="rect">
            <a:avLst/>
          </a:prstGeom>
          <a:noFill/>
        </p:spPr>
      </p:pic>
      <p:pic>
        <p:nvPicPr>
          <p:cNvPr id="2051" name="Picture 3" descr="C:\Users\bobey\Downloads\3corea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3501008"/>
            <a:ext cx="2160240" cy="2160240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Cables and flexes - singles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Sometimes cables are installed in tubes called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conduits where we don’t need the outer sheath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due to the protection given by the conduit.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These singles tend to be stranded and flexible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which allow them to be drawn into conduits.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They come in a variety of colours and sizes.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They should only ever be used inside conduits or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enclosures due to them not having a protective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outer sheath. One exception is the earth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(green/yellow striped version) 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2050" name="Picture 2" descr="C:\Users\bobey\Downloads\twin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516216" y="1484784"/>
            <a:ext cx="1656184" cy="1656184"/>
          </a:xfrm>
          <a:prstGeom prst="rect">
            <a:avLst/>
          </a:prstGeom>
          <a:noFill/>
        </p:spPr>
      </p:pic>
      <p:pic>
        <p:nvPicPr>
          <p:cNvPr id="2051" name="Picture 3" descr="C:\Users\bobey\Downloads\3coreae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516216" y="3212976"/>
            <a:ext cx="1656184" cy="1656184"/>
          </a:xfrm>
          <a:prstGeom prst="rect">
            <a:avLst/>
          </a:prstGeom>
          <a:noFill/>
        </p:spPr>
      </p:pic>
      <p:pic>
        <p:nvPicPr>
          <p:cNvPr id="8" name="Picture 3" descr="C:\Users\bobey\Downloads\3coreae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6516216" y="4941168"/>
            <a:ext cx="1656184" cy="165618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Cables and flexes - SWA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SWA or Steel Wire Armoured is mainly used in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commercial and industrial installations and comes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in a variety of sizes and numbers of cores.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It consists of individually insulated cores with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a mix of core colours that are encased in a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protective sheath. 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These are then surrounded by a layer of 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metal wires that give mechanical protection to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the inner cores.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/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This is all then covered by a outer plastic case which protects the inner metal protective layer against corrosion. SWA needs special glands to make off the ends/ connect to appliances/boxes.</a:t>
            </a:r>
            <a:endParaRPr lang="en-GB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2050" name="Picture 2" descr="C:\Users\bobey\Downloads\twin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084168" y="1196752"/>
            <a:ext cx="1944216" cy="1944216"/>
          </a:xfrm>
          <a:prstGeom prst="rect">
            <a:avLst/>
          </a:prstGeom>
          <a:noFill/>
        </p:spPr>
      </p:pic>
      <p:pic>
        <p:nvPicPr>
          <p:cNvPr id="2051" name="Picture 3" descr="C:\Users\bobey\Downloads\3coreae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084168" y="3284984"/>
            <a:ext cx="1944216" cy="1944216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Cables and flexes - flexes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Flexes tend to be used for low level power uses to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feed appliances or in control circuits and come in a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variety of sizes and numbers of cores from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2 core used to connect lamp holders to ceiling roses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3 core flex to connect appliances to plugs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buFont typeface="Arial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multi-core flexes for control circuits such as 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central heating.</a:t>
            </a: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Some such as butyl are more heat resistant and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 useful for connecting to heaters/immersion heaters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18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Others are harder wearing such as arctic and used 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in industry and is able to withstand wider 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temperature ranges and used outdoors. </a:t>
            </a:r>
            <a:b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1800" dirty="0" smtClean="0">
                <a:solidFill>
                  <a:srgbClr val="000000"/>
                </a:solidFill>
                <a:latin typeface="Comic Sans MS" pitchFamily="66" charset="0"/>
              </a:rPr>
              <a:t>Yellow used for 110Vand blue for 230V</a:t>
            </a:r>
            <a:endParaRPr lang="en-GB" sz="1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2050" name="Picture 2" descr="C:\Users\bobey\Downloads\twin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444208" y="764704"/>
            <a:ext cx="1512168" cy="1512168"/>
          </a:xfrm>
          <a:prstGeom prst="rect">
            <a:avLst/>
          </a:prstGeom>
          <a:noFill/>
        </p:spPr>
      </p:pic>
      <p:pic>
        <p:nvPicPr>
          <p:cNvPr id="2051" name="Picture 3" descr="C:\Users\bobey\Downloads\3coreae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444208" y="2276872"/>
            <a:ext cx="1512168" cy="1512168"/>
          </a:xfrm>
          <a:prstGeom prst="rect">
            <a:avLst/>
          </a:prstGeom>
          <a:noFill/>
        </p:spPr>
      </p:pic>
      <p:pic>
        <p:nvPicPr>
          <p:cNvPr id="3074" name="Picture 2" descr="C:\Users\bobey\Downloads\bjty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3789040"/>
            <a:ext cx="2160240" cy="1328547"/>
          </a:xfrm>
          <a:prstGeom prst="rect">
            <a:avLst/>
          </a:prstGeom>
          <a:noFill/>
        </p:spPr>
      </p:pic>
      <p:pic>
        <p:nvPicPr>
          <p:cNvPr id="3075" name="Picture 3" descr="C:\Users\bobey\Downloads\arctic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92080" y="5157192"/>
            <a:ext cx="1656184" cy="1596666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Conduit (plastic and steel)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Conduit is one of a number of containment systems of electrical wires. It is similar to pipe, comes in a variety of sizes in plastic and metal and provides mechanical protection to wires (usually singles). Most common sizes are 20mm and 25mm dia.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/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PVC conduit comes in either black or white and is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used to provide a basic level of mechanical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protection. It connects together by simply pushing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into fittings such as adaptors or boxes.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Metal conduit comes in galvanised or black painted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finishes and gives a greater level of mechanical 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protection. It needs to be threaded and screwed</a:t>
            </a:r>
            <a:b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</a:b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into its </a:t>
            </a:r>
            <a:r>
              <a:rPr lang="en-GB" sz="2000" dirty="0" err="1" smtClean="0">
                <a:solidFill>
                  <a:srgbClr val="000000"/>
                </a:solidFill>
                <a:latin typeface="Comic Sans MS" pitchFamily="66" charset="0"/>
              </a:rPr>
              <a:t>fitings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such as adaptors or boxes.</a:t>
            </a: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6876256" y="2924944"/>
            <a:ext cx="1584176" cy="1584176"/>
          </a:xfrm>
          <a:prstGeom prst="rect">
            <a:avLst/>
          </a:prstGeom>
          <a:noFill/>
        </p:spPr>
      </p:pic>
      <p:pic>
        <p:nvPicPr>
          <p:cNvPr id="4098" name="Picture 2" descr="C:\Users\bobey\Downloads\20galv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56" y="4653136"/>
            <a:ext cx="1584176" cy="1584176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"/>
          <p:cNvSpPr txBox="1">
            <a:spLocks noChangeArrowheads="1"/>
          </p:cNvSpPr>
          <p:nvPr/>
        </p:nvSpPr>
        <p:spPr bwMode="auto">
          <a:xfrm>
            <a:off x="646113" y="738188"/>
            <a:ext cx="7021512" cy="771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buClr>
                <a:srgbClr val="333333"/>
              </a:buClr>
              <a:buSzPct val="100000"/>
              <a:buFont typeface="Arial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dirty="0" smtClean="0">
                <a:solidFill>
                  <a:srgbClr val="333333"/>
                </a:solidFill>
                <a:latin typeface="Comic Sans MS" pitchFamily="66" charset="0"/>
              </a:rPr>
              <a:t>Conduit (plastic and steel)</a:t>
            </a:r>
            <a:endParaRPr lang="en-GB" sz="3200" dirty="0">
              <a:solidFill>
                <a:srgbClr val="333333"/>
              </a:solidFill>
              <a:latin typeface="Comic Sans MS" pitchFamily="66" charset="0"/>
            </a:endParaRPr>
          </a:p>
        </p:txBody>
      </p:sp>
      <p:sp>
        <p:nvSpPr>
          <p:cNvPr id="6147" name="Text Box 2"/>
          <p:cNvSpPr txBox="1">
            <a:spLocks noChangeArrowheads="1"/>
          </p:cNvSpPr>
          <p:nvPr/>
        </p:nvSpPr>
        <p:spPr bwMode="auto">
          <a:xfrm>
            <a:off x="685800" y="1628800"/>
            <a:ext cx="7847013" cy="446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Both types of conduit have similar fittings such as 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	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	</a:t>
            </a: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adaptors, 		couplers, 			bends 		   and boxes.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Both fasten to walls and ceiling using saddles which come in a variety of types that give different offsets from the wall that help cleaning</a:t>
            </a: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z="2000" dirty="0" smtClean="0">
              <a:solidFill>
                <a:srgbClr val="000000"/>
              </a:solidFill>
              <a:latin typeface="Comic Sans MS" pitchFamily="66" charset="0"/>
            </a:endParaRPr>
          </a:p>
          <a:p>
            <a:pPr>
              <a:spcBef>
                <a:spcPts val="475"/>
              </a:spcBef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000" dirty="0" smtClean="0">
                <a:solidFill>
                  <a:srgbClr val="000000"/>
                </a:solidFill>
                <a:latin typeface="Comic Sans MS" pitchFamily="66" charset="0"/>
              </a:rPr>
              <a:t> </a:t>
            </a:r>
            <a:endParaRPr lang="en-GB" sz="19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sp>
        <p:nvSpPr>
          <p:cNvPr id="614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61000"/>
              </a:lnSpc>
              <a:buClr>
                <a:srgbClr val="FFFFFF"/>
              </a:buClr>
              <a:buSzPct val="100000"/>
              <a:buFont typeface="Times New Roman" pitchFamily="18" charset="0"/>
              <a:buNone/>
            </a:pPr>
            <a:endParaRPr lang="en-US"/>
          </a:p>
        </p:txBody>
      </p:sp>
      <p:pic>
        <p:nvPicPr>
          <p:cNvPr id="1026" name="Picture 2" descr="C:\Users\bobey\Downloads\pliers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4716016" y="2348880"/>
            <a:ext cx="1584176" cy="1584176"/>
          </a:xfrm>
          <a:prstGeom prst="rect">
            <a:avLst/>
          </a:prstGeom>
          <a:noFill/>
        </p:spPr>
      </p:pic>
      <p:pic>
        <p:nvPicPr>
          <p:cNvPr id="4098" name="Picture 2" descr="C:\Users\bobey\Downloads\20galv.jpg"/>
          <p:cNvPicPr>
            <a:picLocks noChangeAspect="1" noChangeArrowheads="1"/>
          </p:cNvPicPr>
          <p:nvPr/>
        </p:nvPicPr>
        <p:blipFill>
          <a:blip r:embed="rId4" cstate="print"/>
          <a:stretch>
            <a:fillRect/>
          </a:stretch>
        </p:blipFill>
        <p:spPr bwMode="auto">
          <a:xfrm>
            <a:off x="6660232" y="2348880"/>
            <a:ext cx="1512168" cy="1512168"/>
          </a:xfrm>
          <a:prstGeom prst="rect">
            <a:avLst/>
          </a:prstGeom>
          <a:noFill/>
        </p:spPr>
      </p:pic>
      <p:pic>
        <p:nvPicPr>
          <p:cNvPr id="8" name="Picture 2" descr="C:\Users\bobey\Downloads\pliers.jpg"/>
          <p:cNvPicPr>
            <a:picLocks noChangeAspect="1" noChangeArrowheads="1"/>
          </p:cNvPicPr>
          <p:nvPr/>
        </p:nvPicPr>
        <p:blipFill>
          <a:blip r:embed="rId5" cstate="print"/>
          <a:stretch>
            <a:fillRect/>
          </a:stretch>
        </p:blipFill>
        <p:spPr bwMode="auto">
          <a:xfrm>
            <a:off x="971600" y="2348880"/>
            <a:ext cx="1512168" cy="1512168"/>
          </a:xfrm>
          <a:prstGeom prst="rect">
            <a:avLst/>
          </a:prstGeom>
          <a:noFill/>
        </p:spPr>
      </p:pic>
      <p:pic>
        <p:nvPicPr>
          <p:cNvPr id="9" name="Picture 2" descr="C:\Users\bobey\Downloads\pliers.jpg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2771800" y="2348880"/>
            <a:ext cx="1512168" cy="1512168"/>
          </a:xfrm>
          <a:prstGeom prst="rect">
            <a:avLst/>
          </a:prstGeom>
          <a:noFill/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40152" y="4509120"/>
            <a:ext cx="2088232" cy="1944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55576" y="4797152"/>
            <a:ext cx="2304256" cy="164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347864" y="4725144"/>
            <a:ext cx="2232248" cy="1699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"/>
        <a:cs typeface="Times New Roman"/>
      </a:majorFont>
      <a:minorFont>
        <a:latin typeface="Arial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61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1" fontAlgn="base" latinLnBrk="0" hangingPunct="1">
          <a:lnSpc>
            <a:spcPct val="61000"/>
          </a:lnSpc>
          <a:spcBef>
            <a:spcPct val="0"/>
          </a:spcBef>
          <a:spcAft>
            <a:spcPct val="0"/>
          </a:spcAft>
          <a:buClr>
            <a:srgbClr val="FFFFFF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cs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10129</TotalTime>
  <Words>1269</Words>
  <Application>Microsoft Office PowerPoint</Application>
  <PresentationFormat>On-screen Show (4:3)</PresentationFormat>
  <Paragraphs>232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KTP Presentation</dc:title>
  <dc:creator>Robert Eyre</dc:creator>
  <cp:lastModifiedBy>Bob Eyre</cp:lastModifiedBy>
  <cp:revision>510</cp:revision>
  <dcterms:modified xsi:type="dcterms:W3CDTF">2020-05-15T12:55:34Z</dcterms:modified>
</cp:coreProperties>
</file>