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4"/>
  </p:notesMasterIdLst>
  <p:sldIdLst>
    <p:sldId id="256" r:id="rId2"/>
    <p:sldId id="297" r:id="rId3"/>
    <p:sldId id="371" r:id="rId4"/>
    <p:sldId id="388" r:id="rId5"/>
    <p:sldId id="396" r:id="rId6"/>
    <p:sldId id="391" r:id="rId7"/>
    <p:sldId id="397" r:id="rId8"/>
    <p:sldId id="393" r:id="rId9"/>
    <p:sldId id="398" r:id="rId10"/>
    <p:sldId id="399" r:id="rId11"/>
    <p:sldId id="400" r:id="rId12"/>
    <p:sldId id="401" r:id="rId13"/>
  </p:sldIdLst>
  <p:sldSz cx="9144000" cy="6858000" type="screen4x3"/>
  <p:notesSz cx="6858000" cy="9144000"/>
  <p:defaultTextStyle>
    <a:defPPr>
      <a:defRPr lang="en-GB"/>
    </a:defPPr>
    <a:lvl1pPr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1pPr>
    <a:lvl2pPr marL="4572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2pPr>
    <a:lvl3pPr marL="9144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3pPr>
    <a:lvl4pPr marL="13716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4pPr>
    <a:lvl5pPr marL="18288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bg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bg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bg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bg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808080"/>
    <a:srgbClr val="0033CC"/>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483" autoAdjust="0"/>
  </p:normalViewPr>
  <p:slideViewPr>
    <p:cSldViewPr>
      <p:cViewPr>
        <p:scale>
          <a:sx n="110" d="100"/>
          <a:sy n="110" d="100"/>
        </p:scale>
        <p:origin x="-1776" y="-420"/>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4"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5"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6"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7" name="AutoShape 5"/>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8" name="AutoShape 6"/>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9" name="AutoShape 7"/>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0" name="AutoShape 8"/>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1" name="AutoShape 9"/>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2" name="AutoShape 10"/>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3" name="Text Box 11"/>
          <p:cNvSpPr txBox="1">
            <a:spLocks noChangeArrowheads="1"/>
          </p:cNvSpPr>
          <p:nvPr/>
        </p:nvSpPr>
        <p:spPr bwMode="auto">
          <a:xfrm>
            <a:off x="0" y="0"/>
            <a:ext cx="2971800" cy="460375"/>
          </a:xfrm>
          <a:prstGeom prst="rect">
            <a:avLst/>
          </a:prstGeom>
          <a:no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4" name="Rectangle 12"/>
          <p:cNvSpPr>
            <a:spLocks noGrp="1" noChangeArrowheads="1"/>
          </p:cNvSpPr>
          <p:nvPr>
            <p:ph type="dt"/>
          </p:nvPr>
        </p:nvSpPr>
        <p:spPr bwMode="auto">
          <a:xfrm>
            <a:off x="3884613" y="0"/>
            <a:ext cx="2955925" cy="4413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buClr>
                <a:srgbClr val="000000"/>
              </a:buClr>
              <a:buSzPct val="100000"/>
              <a:buFont typeface="Wingdings" charset="2"/>
              <a:buNone/>
              <a:tabLst>
                <a:tab pos="723900" algn="l"/>
                <a:tab pos="1447800" algn="l"/>
                <a:tab pos="2171700" algn="l"/>
                <a:tab pos="2895600" algn="l"/>
              </a:tabLst>
              <a:defRPr sz="1200">
                <a:solidFill>
                  <a:srgbClr val="000000"/>
                </a:solidFill>
                <a:latin typeface="Times New Roman" pitchFamily="16" charset="0"/>
                <a:cs typeface="Times New Roman" pitchFamily="16" charset="0"/>
              </a:defRPr>
            </a:lvl1pPr>
          </a:lstStyle>
          <a:p>
            <a:pPr>
              <a:defRPr/>
            </a:pPr>
            <a:endParaRPr lang="en-GB"/>
          </a:p>
        </p:txBody>
      </p:sp>
      <p:sp>
        <p:nvSpPr>
          <p:cNvPr id="21518" name="Rectangle 13"/>
          <p:cNvSpPr>
            <a:spLocks noGrp="1" noRot="1" noChangeAspect="1" noChangeArrowheads="1"/>
          </p:cNvSpPr>
          <p:nvPr>
            <p:ph type="sldImg"/>
          </p:nvPr>
        </p:nvSpPr>
        <p:spPr bwMode="auto">
          <a:xfrm>
            <a:off x="1143000" y="685800"/>
            <a:ext cx="4556125" cy="3413125"/>
          </a:xfrm>
          <a:prstGeom prst="rect">
            <a:avLst/>
          </a:prstGeom>
          <a:noFill/>
          <a:ln w="12600">
            <a:solidFill>
              <a:srgbClr val="000000"/>
            </a:solidFill>
            <a:miter lim="800000"/>
            <a:headEnd/>
            <a:tailEnd/>
          </a:ln>
        </p:spPr>
      </p:sp>
      <p:sp>
        <p:nvSpPr>
          <p:cNvPr id="3086" name="Rectangle 14"/>
          <p:cNvSpPr>
            <a:spLocks noGrp="1" noChangeArrowheads="1"/>
          </p:cNvSpPr>
          <p:nvPr>
            <p:ph type="body"/>
          </p:nvPr>
        </p:nvSpPr>
        <p:spPr bwMode="auto">
          <a:xfrm>
            <a:off x="685800" y="4343400"/>
            <a:ext cx="5470525" cy="40989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3087" name="Text Box 15"/>
          <p:cNvSpPr txBox="1">
            <a:spLocks noChangeArrowheads="1"/>
          </p:cNvSpPr>
          <p:nvPr/>
        </p:nvSpPr>
        <p:spPr bwMode="auto">
          <a:xfrm>
            <a:off x="0" y="8683625"/>
            <a:ext cx="2971800" cy="460375"/>
          </a:xfrm>
          <a:prstGeom prst="rect">
            <a:avLst/>
          </a:prstGeom>
          <a:no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8" name="Rectangle 16"/>
          <p:cNvSpPr>
            <a:spLocks noGrp="1" noChangeArrowheads="1"/>
          </p:cNvSpPr>
          <p:nvPr>
            <p:ph type="sldNum"/>
          </p:nvPr>
        </p:nvSpPr>
        <p:spPr bwMode="auto">
          <a:xfrm>
            <a:off x="3884613" y="8685213"/>
            <a:ext cx="2955925" cy="4413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100000"/>
              </a:lnSpc>
              <a:buClr>
                <a:srgbClr val="000000"/>
              </a:buClr>
              <a:buSzPct val="100000"/>
              <a:buFont typeface="Wingdings" charset="2"/>
              <a:buNone/>
              <a:tabLst>
                <a:tab pos="723900" algn="l"/>
                <a:tab pos="1447800" algn="l"/>
                <a:tab pos="2171700" algn="l"/>
                <a:tab pos="2895600" algn="l"/>
              </a:tabLst>
              <a:defRPr sz="1200">
                <a:solidFill>
                  <a:srgbClr val="000000"/>
                </a:solidFill>
                <a:latin typeface="Times New Roman" pitchFamily="16" charset="0"/>
                <a:cs typeface="Times New Roman" pitchFamily="16" charset="0"/>
              </a:defRPr>
            </a:lvl1pPr>
          </a:lstStyle>
          <a:p>
            <a:pPr>
              <a:defRPr/>
            </a:pPr>
            <a:fld id="{93BBAA28-016D-4DC2-8FF3-7E70308E70B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6"/>
          <p:cNvSpPr>
            <a:spLocks noGrp="1" noChangeArrowheads="1"/>
          </p:cNvSpPr>
          <p:nvPr>
            <p:ph type="sldNum" sz="quarter"/>
          </p:nvPr>
        </p:nvSpPr>
        <p:spPr>
          <a:noFill/>
        </p:spPr>
        <p:txBody>
          <a:bodyPr/>
          <a:lstStyle/>
          <a:p>
            <a:pPr>
              <a:buFont typeface="Wingdings" pitchFamily="2" charset="2"/>
              <a:buNone/>
            </a:pPr>
            <a:fld id="{22D10635-057C-4CF0-AD40-0BD5FB5A513A}" type="slidenum">
              <a:rPr lang="en-GB" smtClean="0">
                <a:latin typeface="Times New Roman" pitchFamily="18" charset="0"/>
                <a:cs typeface="Times New Roman" pitchFamily="18" charset="0"/>
              </a:rPr>
              <a:pPr>
                <a:buFont typeface="Wingdings" pitchFamily="2" charset="2"/>
                <a:buNone/>
              </a:pPr>
              <a:t>1</a:t>
            </a:fld>
            <a:endParaRPr lang="en-GB" smtClean="0">
              <a:latin typeface="Times New Roman" pitchFamily="18" charset="0"/>
              <a:cs typeface="Times New Roman" pitchFamily="18" charset="0"/>
            </a:endParaRPr>
          </a:p>
        </p:txBody>
      </p:sp>
      <p:sp>
        <p:nvSpPr>
          <p:cNvPr id="2253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2532"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10</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11</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12</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16"/>
          <p:cNvSpPr>
            <a:spLocks noGrp="1" noChangeArrowheads="1"/>
          </p:cNvSpPr>
          <p:nvPr>
            <p:ph type="sldNum" sz="quarter"/>
          </p:nvPr>
        </p:nvSpPr>
        <p:spPr>
          <a:noFill/>
        </p:spPr>
        <p:txBody>
          <a:bodyPr/>
          <a:lstStyle/>
          <a:p>
            <a:pPr>
              <a:buFont typeface="Wingdings" pitchFamily="2" charset="2"/>
              <a:buNone/>
            </a:pPr>
            <a:fld id="{2F9EA001-6EF8-45D7-832C-C563936919A4}" type="slidenum">
              <a:rPr lang="en-GB" smtClean="0">
                <a:latin typeface="Times New Roman" pitchFamily="18" charset="0"/>
                <a:cs typeface="Times New Roman" pitchFamily="18" charset="0"/>
              </a:rPr>
              <a:pPr>
                <a:buFont typeface="Wingdings" pitchFamily="2" charset="2"/>
                <a:buNone/>
              </a:pPr>
              <a:t>2</a:t>
            </a:fld>
            <a:endParaRPr lang="en-GB" smtClean="0">
              <a:latin typeface="Times New Roman" pitchFamily="18" charset="0"/>
              <a:cs typeface="Times New Roman" pitchFamily="18" charset="0"/>
            </a:endParaRPr>
          </a:p>
        </p:txBody>
      </p:sp>
      <p:sp>
        <p:nvSpPr>
          <p:cNvPr id="2355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3556"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3</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4</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5</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6</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7</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8</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9</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4463" y="738188"/>
            <a:ext cx="1947862" cy="53419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46113" y="738188"/>
            <a:ext cx="5695950" cy="53419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2063"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0263" y="1981200"/>
            <a:ext cx="3802062"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646113" y="738188"/>
            <a:ext cx="6156325" cy="1174750"/>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title text format</a:t>
            </a:r>
          </a:p>
        </p:txBody>
      </p:sp>
      <p:sp>
        <p:nvSpPr>
          <p:cNvPr id="2051" name="Rectangle 2"/>
          <p:cNvSpPr>
            <a:spLocks noGrp="1" noChangeArrowheads="1"/>
          </p:cNvSpPr>
          <p:nvPr>
            <p:ph type="body" idx="1"/>
          </p:nvPr>
        </p:nvSpPr>
        <p:spPr bwMode="auto">
          <a:xfrm>
            <a:off x="685800" y="1981200"/>
            <a:ext cx="7756525" cy="40989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mj-lt"/>
          <a:ea typeface="+mj-ea"/>
          <a:cs typeface="+mj-cs"/>
        </a:defRPr>
      </a:lvl1pPr>
      <a:lvl2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2pPr>
      <a:lvl3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3pPr>
      <a:lvl4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4pPr>
      <a:lvl5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5pPr>
      <a:lvl6pPr marL="4572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6pPr>
      <a:lvl7pPr marL="9144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7pPr>
      <a:lvl8pPr marL="13716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8pPr>
      <a:lvl9pPr marL="18288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9pPr>
    </p:titleStyle>
    <p:bodyStyle>
      <a:lvl1pPr marL="327025" indent="-327025" algn="l" defTabSz="449263" rtl="0" eaLnBrk="0" fontAlgn="base" hangingPunct="0">
        <a:lnSpc>
          <a:spcPct val="50000"/>
        </a:lnSpc>
        <a:spcBef>
          <a:spcPts val="550"/>
        </a:spcBef>
        <a:spcAft>
          <a:spcPct val="0"/>
        </a:spcAft>
        <a:buClr>
          <a:srgbClr val="333333"/>
        </a:buClr>
        <a:buSzPct val="100000"/>
        <a:buFont typeface="Arial" charset="0"/>
        <a:buChar char="•"/>
        <a:defRPr sz="2200" b="1">
          <a:solidFill>
            <a:srgbClr val="333333"/>
          </a:solidFill>
          <a:latin typeface="+mn-lt"/>
          <a:ea typeface="+mn-ea"/>
          <a:cs typeface="+mn-cs"/>
        </a:defRPr>
      </a:lvl1pPr>
      <a:lvl2pPr marL="727075" indent="-269875" algn="l" defTabSz="449263" rtl="0" eaLnBrk="0" fontAlgn="base" hangingPunct="0">
        <a:lnSpc>
          <a:spcPct val="50000"/>
        </a:lnSpc>
        <a:spcBef>
          <a:spcPts val="700"/>
        </a:spcBef>
        <a:spcAft>
          <a:spcPct val="0"/>
        </a:spcAft>
        <a:buClr>
          <a:srgbClr val="FFFFFF"/>
        </a:buClr>
        <a:buSzPct val="100000"/>
        <a:buFont typeface="Arial Unicode MS" pitchFamily="34" charset="-128"/>
        <a:buChar char="–"/>
        <a:defRPr sz="2800">
          <a:solidFill>
            <a:srgbClr val="FFFFFF"/>
          </a:solidFill>
          <a:latin typeface="Arial Unicode MS" pitchFamily="32" charset="0"/>
          <a:cs typeface="+mn-cs"/>
        </a:defRPr>
      </a:lvl2pPr>
      <a:lvl3pPr marL="11430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3pPr>
      <a:lvl4pPr marL="16002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4pPr>
      <a:lvl5pPr marL="20574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5pPr>
      <a:lvl6pPr marL="25146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6pPr>
      <a:lvl7pPr marL="29718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7pPr>
      <a:lvl8pPr marL="34290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8pPr>
      <a:lvl9pPr marL="38862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1187450" y="1052513"/>
            <a:ext cx="6842125" cy="3879850"/>
          </a:xfrm>
          <a:prstGeom prst="rect">
            <a:avLst/>
          </a:prstGeom>
          <a:noFill/>
          <a:ln w="9525">
            <a:noFill/>
            <a:round/>
            <a:headEnd/>
            <a:tailEnd/>
          </a:ln>
        </p:spPr>
        <p:txBody>
          <a:bodyPr lIns="90000" tIns="46800" rIns="90000" bIns="46800" anchor="ctr"/>
          <a:lstStyle/>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a:solidFill>
                  <a:schemeClr val="tx1"/>
                </a:solidFill>
                <a:latin typeface="Comic Sans MS" pitchFamily="66" charset="0"/>
              </a:rPr>
              <a:t>Unit </a:t>
            </a:r>
            <a:r>
              <a:rPr lang="en-GB" sz="2800" dirty="0" smtClean="0">
                <a:solidFill>
                  <a:schemeClr val="tx1"/>
                </a:solidFill>
                <a:latin typeface="Comic Sans MS" pitchFamily="66" charset="0"/>
              </a:rPr>
              <a:t>106 </a:t>
            </a:r>
            <a:r>
              <a:rPr lang="en-GB" dirty="0" smtClean="0">
                <a:solidFill>
                  <a:schemeClr val="tx1"/>
                </a:solidFill>
                <a:latin typeface="Comic Sans MS" pitchFamily="66" charset="0"/>
              </a:rPr>
              <a:t>Understand and demonstrate fundamental electrical installation operations </a:t>
            </a:r>
            <a:endParaRPr lang="en-GB"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800"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chemeClr val="tx1"/>
                </a:solidFill>
                <a:latin typeface="Comic Sans MS" pitchFamily="66" charset="0"/>
              </a:rPr>
              <a:t>Outcome </a:t>
            </a:r>
            <a:r>
              <a:rPr lang="en-GB" dirty="0" smtClean="0">
                <a:solidFill>
                  <a:schemeClr val="tx1"/>
                </a:solidFill>
                <a:latin typeface="Comic Sans MS" pitchFamily="66" charset="0"/>
              </a:rPr>
              <a:t>3 </a:t>
            </a:r>
            <a:r>
              <a:rPr lang="en-GB" dirty="0" smtClean="0">
                <a:solidFill>
                  <a:schemeClr val="tx1"/>
                </a:solidFill>
                <a:latin typeface="Comic Sans MS" pitchFamily="66" charset="0"/>
              </a:rPr>
              <a:t>Be able to use hand tools to carry out basic electrical tasks safely</a:t>
            </a:r>
            <a:endParaRPr lang="en-GB"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chemeClr val="tx1"/>
                </a:solidFill>
                <a:latin typeface="Comic Sans MS" pitchFamily="66" charset="0"/>
              </a:rPr>
              <a:t> </a:t>
            </a:r>
          </a:p>
          <a:p>
            <a:pPr>
              <a:buClr>
                <a:srgbClr val="B2B2B2"/>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300" dirty="0">
                <a:solidFill>
                  <a:schemeClr val="tx1"/>
                </a:solidFill>
                <a:latin typeface="Comic Sans MS" pitchFamily="66" charset="0"/>
              </a:rPr>
              <a:t>Bob Eyre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Care and Maintenance</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Looking after tools extends their useful life and helps prevent damage and injury.</a:t>
            </a: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Pliers</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Don’t misuse them by trying to cut too hard a material or use as a hammer.</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Check for damage to insulation.</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Avoid excessive heat or moisture.</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Keep free movement by occasional WD40</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Screwdrivers</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Use the correct combination of size and type for the screw.</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Use the driver in line with the screw not at an angle to it.</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Don’t use as a lever, chisel or punch.</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Check for damage to insulation.</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Avoid excessive heat or moisture</a:t>
            </a:r>
            <a:r>
              <a:rPr lang="en-GB" sz="1600" dirty="0" smtClean="0">
                <a:solidFill>
                  <a:srgbClr val="000000"/>
                </a:solidFill>
                <a:latin typeface="Comic Sans MS" pitchFamily="66" charset="0"/>
              </a:rPr>
              <a:t>.</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Keep flat blades level</a:t>
            </a:r>
            <a:endParaRPr lang="en-GB" sz="1600" dirty="0" smtClean="0">
              <a:solidFill>
                <a:srgbClr val="000000"/>
              </a:solidFill>
              <a:latin typeface="Comic Sans MS" pitchFamily="66" charset="0"/>
            </a:endParaRP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6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Care and Maintenance</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Wire stripper</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Don’t misuse them by trying to strip larger cables than it was designed for.</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Check for damage to tool</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Keep checking that cables being stripped are not having the conductor damaged during stripping.</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Keep free movement by occasional WD40</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err="1" smtClean="0">
                <a:solidFill>
                  <a:srgbClr val="000000"/>
                </a:solidFill>
                <a:latin typeface="Comic Sans MS" pitchFamily="66" charset="0"/>
              </a:rPr>
              <a:t>Multimeter</a:t>
            </a:r>
            <a:endParaRPr lang="en-GB" sz="1800" dirty="0" smtClean="0">
              <a:solidFill>
                <a:srgbClr val="000000"/>
              </a:solidFill>
              <a:latin typeface="Comic Sans MS" pitchFamily="66" charset="0"/>
            </a:endParaRP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Have it calibrated to make sure it continues to read accurately</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Don’t use to prove circuits dead Use a voltage indicator and proving unit.</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Replace batteries regularly</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Turn off after use to preserve batteries</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Keep in protective case to prevent damage from moisture, dust etc.</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Keep within specified temperature range</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Follow manufacturers instructions</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6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Care and Maintenance</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Tape measure</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Don’t let it snap back it could loosen the end clasp resulting in the tape eating the whole blade or injure someone.</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Don’t leave it extended after use as its more likely to get caught, dropped or damaged resulting in a buckled tape that won’t return properly.</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Keep dry to prevent of rusting of retraction mechanism.</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Make sure that on retracting the blade it doesn’t drag foreign bodies such as grit into it that could damage the retraction mechanism. </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Avoid dropping it</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Level</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Store in a clean dry environment to prevent damage to the edges and bubble.</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Clean edges before storing.</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dirty="0" smtClean="0">
                <a:solidFill>
                  <a:srgbClr val="000000"/>
                </a:solidFill>
                <a:latin typeface="Comic Sans MS" pitchFamily="66" charset="0"/>
              </a:rPr>
              <a:t>Remember damage to either the bubble or edge will result in readings being out.</a:t>
            </a:r>
            <a:endParaRPr lang="en-GB" sz="16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646113" y="738188"/>
            <a:ext cx="7813675"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a:solidFill>
                  <a:srgbClr val="333333"/>
                </a:solidFill>
                <a:latin typeface="Comic Sans MS" pitchFamily="66" charset="0"/>
              </a:rPr>
              <a:t>Objectives</a:t>
            </a:r>
          </a:p>
        </p:txBody>
      </p:sp>
      <p:sp>
        <p:nvSpPr>
          <p:cNvPr id="4099" name="Text Box 2"/>
          <p:cNvSpPr txBox="1">
            <a:spLocks noChangeArrowheads="1"/>
          </p:cNvSpPr>
          <p:nvPr/>
        </p:nvSpPr>
        <p:spPr bwMode="auto">
          <a:xfrm>
            <a:off x="685800" y="1773238"/>
            <a:ext cx="7847013" cy="4322762"/>
          </a:xfrm>
          <a:prstGeom prst="rect">
            <a:avLst/>
          </a:prstGeom>
          <a:noFill/>
          <a:ln w="9525">
            <a:noFill/>
            <a:round/>
            <a:headEnd/>
            <a:tailEnd/>
          </a:ln>
        </p:spPr>
        <p:txBody>
          <a:bodyPr lIns="90000" tIns="46800" rIns="90000" bIns="46800"/>
          <a:lstStyle/>
          <a:p>
            <a:pPr>
              <a:spcBef>
                <a:spcPts val="475"/>
              </a:spcBef>
              <a:buClr>
                <a:srgbClr val="000000"/>
              </a:buClr>
              <a:buSzPct val="10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900" dirty="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3.1 </a:t>
            </a:r>
            <a:r>
              <a:rPr lang="en-GB" sz="1900" dirty="0" smtClean="0">
                <a:solidFill>
                  <a:srgbClr val="000000"/>
                </a:solidFill>
                <a:latin typeface="Comic Sans MS" pitchFamily="66" charset="0"/>
              </a:rPr>
              <a:t>demonstrate the safe use of the following hand tools</a:t>
            </a:r>
            <a:r>
              <a:rPr lang="en-GB" sz="1900" dirty="0" smtClean="0">
                <a:solidFill>
                  <a:srgbClr val="000000"/>
                </a:solidFill>
                <a:latin typeface="Comic Sans MS" pitchFamily="66" charset="0"/>
              </a:rPr>
              <a: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 Pliers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 Screwdriver </a:t>
            </a:r>
            <a:r>
              <a:rPr lang="en-GB" sz="1900" dirty="0" smtClean="0">
                <a:solidFill>
                  <a:srgbClr val="000000"/>
                </a:solidFill>
                <a:latin typeface="Comic Sans MS" pitchFamily="66" charset="0"/>
              </a:rPr>
              <a:t>(crosshead and electrical</a:t>
            </a:r>
            <a:r>
              <a:rPr lang="en-GB" sz="1900" dirty="0" smtClean="0">
                <a:solidFill>
                  <a:srgbClr val="000000"/>
                </a:solidFill>
                <a:latin typeface="Comic Sans MS" pitchFamily="66" charset="0"/>
              </a:rPr>
              <a: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 Wire </a:t>
            </a:r>
            <a:r>
              <a:rPr lang="en-GB" sz="1900" dirty="0" smtClean="0">
                <a:solidFill>
                  <a:srgbClr val="000000"/>
                </a:solidFill>
                <a:latin typeface="Comic Sans MS" pitchFamily="66" charset="0"/>
              </a:rPr>
              <a:t>stripper </a:t>
            </a:r>
            <a:endParaRPr lang="en-GB" sz="19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 Multi-meter</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 Tape measure</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 Level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900" dirty="0" smtClean="0">
                <a:solidFill>
                  <a:srgbClr val="000000"/>
                </a:solidFill>
                <a:latin typeface="Comic Sans MS" pitchFamily="66" charset="0"/>
              </a:rPr>
              <a:t>3.2 </a:t>
            </a:r>
            <a:r>
              <a:rPr lang="en-GB" sz="1900" dirty="0" smtClean="0">
                <a:solidFill>
                  <a:srgbClr val="000000"/>
                </a:solidFill>
                <a:latin typeface="Comic Sans MS" pitchFamily="66" charset="0"/>
              </a:rPr>
              <a:t>demonstrate the care and maintenance required for the electrical hand tools listed in 3.1.</a:t>
            </a:r>
            <a:endParaRPr lang="en-GB" sz="1900" dirty="0">
              <a:solidFill>
                <a:srgbClr val="000000"/>
              </a:solidFill>
              <a:latin typeface="Comic Sans MS" pitchFamily="66" charset="0"/>
            </a:endParaRPr>
          </a:p>
        </p:txBody>
      </p:sp>
      <p:sp>
        <p:nvSpPr>
          <p:cNvPr id="410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4101"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Safe Use of Hand Tools - Pliers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Pliers come in a variety of shapes and sizes,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each having their own purpose</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Side cutters used for cutting cables to</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length, cutting sleeving tie wraps etc.</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Long Nose pliers used for bending, </a:t>
            </a:r>
            <a:r>
              <a:rPr lang="en-GB" sz="1800" dirty="0" smtClean="0">
                <a:solidFill>
                  <a:srgbClr val="000000"/>
                </a:solidFill>
                <a:latin typeface="Comic Sans MS" pitchFamily="66" charset="0"/>
              </a:rPr>
              <a:t>cutting</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and gripping </a:t>
            </a:r>
            <a:r>
              <a:rPr lang="en-GB" sz="1800" dirty="0" smtClean="0">
                <a:solidFill>
                  <a:srgbClr val="000000"/>
                </a:solidFill>
                <a:latin typeface="Comic Sans MS" pitchFamily="66" charset="0"/>
              </a:rPr>
              <a:t>in more confined locations </a:t>
            </a:r>
            <a:r>
              <a:rPr lang="en-GB" sz="1800" dirty="0" smtClean="0">
                <a:solidFill>
                  <a:srgbClr val="000000"/>
                </a:solidFill>
                <a:latin typeface="Comic Sans MS" pitchFamily="66" charset="0"/>
              </a:rPr>
              <a:t>than</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t>
            </a:r>
            <a:r>
              <a:rPr lang="en-GB" sz="1800" dirty="0" smtClean="0">
                <a:solidFill>
                  <a:srgbClr val="000000"/>
                </a:solidFill>
                <a:latin typeface="Comic Sans MS" pitchFamily="66" charset="0"/>
              </a:rPr>
              <a:t>standard pliers.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Pliers used for bending, cutting </a:t>
            </a:r>
            <a:r>
              <a:rPr lang="en-GB" sz="1800" dirty="0" smtClean="0">
                <a:solidFill>
                  <a:srgbClr val="000000"/>
                </a:solidFill>
                <a:latin typeface="Comic Sans MS" pitchFamily="66" charset="0"/>
              </a:rPr>
              <a:t>and gripping.</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t>
            </a:r>
            <a:r>
              <a:rPr lang="en-GB" sz="1800" dirty="0" smtClean="0">
                <a:solidFill>
                  <a:srgbClr val="000000"/>
                </a:solidFill>
                <a:latin typeface="Comic Sans MS" pitchFamily="66" charset="0"/>
              </a:rPr>
              <a:t>Particularly useful in doubling over smaller conductors for a better/fuller fit in largish terminals.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They should </a:t>
            </a:r>
            <a:r>
              <a:rPr lang="en-GB" sz="1800" u="sng" dirty="0" smtClean="0">
                <a:solidFill>
                  <a:srgbClr val="FF0000"/>
                </a:solidFill>
                <a:latin typeface="Comic Sans MS" pitchFamily="66" charset="0"/>
              </a:rPr>
              <a:t>ONLY be used on </a:t>
            </a:r>
            <a:r>
              <a:rPr lang="en-GB" sz="1800" u="sng" dirty="0" smtClean="0">
                <a:solidFill>
                  <a:srgbClr val="FF0000"/>
                </a:solidFill>
                <a:latin typeface="Comic Sans MS" pitchFamily="66" charset="0"/>
              </a:rPr>
              <a:t>soft metals</a:t>
            </a:r>
            <a:r>
              <a:rPr lang="en-GB" sz="1800" dirty="0" smtClean="0">
                <a:solidFill>
                  <a:schemeClr val="tx1"/>
                </a:solidFill>
                <a:latin typeface="Comic Sans MS" pitchFamily="66" charset="0"/>
              </a:rPr>
              <a:t> </a:t>
            </a:r>
            <a:r>
              <a:rPr lang="en-GB" sz="1800" dirty="0" smtClean="0">
                <a:solidFill>
                  <a:srgbClr val="000000"/>
                </a:solidFill>
                <a:latin typeface="Comic Sans MS" pitchFamily="66" charset="0"/>
              </a:rPr>
              <a:t>such as copper as cutting harder metals such as steel will damage them.</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Electrical tools tend to be insulated. This </a:t>
            </a:r>
            <a:r>
              <a:rPr lang="en-GB" sz="1800" b="1" u="sng" dirty="0" smtClean="0">
                <a:solidFill>
                  <a:srgbClr val="FF0000"/>
                </a:solidFill>
                <a:latin typeface="Comic Sans MS" pitchFamily="66" charset="0"/>
              </a:rPr>
              <a:t>does not </a:t>
            </a:r>
            <a:r>
              <a:rPr lang="en-GB" sz="1800" dirty="0" smtClean="0">
                <a:solidFill>
                  <a:srgbClr val="000000"/>
                </a:solidFill>
                <a:latin typeface="Comic Sans MS" pitchFamily="66" charset="0"/>
              </a:rPr>
              <a:t>mean you should work live</a:t>
            </a:r>
            <a:endParaRPr lang="en-GB" sz="18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1026" name="Picture 2" descr="C:\Users\bobey\Downloads\pliers.jpg"/>
          <p:cNvPicPr>
            <a:picLocks noChangeAspect="1" noChangeArrowheads="1"/>
          </p:cNvPicPr>
          <p:nvPr/>
        </p:nvPicPr>
        <p:blipFill>
          <a:blip r:embed="rId3" cstate="print"/>
          <a:srcRect/>
          <a:stretch>
            <a:fillRect/>
          </a:stretch>
        </p:blipFill>
        <p:spPr bwMode="auto">
          <a:xfrm>
            <a:off x="5580112" y="1340768"/>
            <a:ext cx="2880319" cy="2756247"/>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Safe Use of Hand Tools - </a:t>
            </a:r>
            <a:r>
              <a:rPr lang="en-GB" sz="2800" dirty="0" smtClean="0">
                <a:solidFill>
                  <a:srgbClr val="333333"/>
                </a:solidFill>
                <a:latin typeface="Comic Sans MS" pitchFamily="66" charset="0"/>
              </a:rPr>
              <a:t>Screwdrivers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Screws and screwdrivers </a:t>
            </a:r>
            <a:r>
              <a:rPr lang="en-GB" sz="1800" dirty="0" smtClean="0">
                <a:solidFill>
                  <a:srgbClr val="000000"/>
                </a:solidFill>
                <a:latin typeface="Comic Sans MS" pitchFamily="66" charset="0"/>
              </a:rPr>
              <a:t>come in a variety </a:t>
            </a:r>
            <a:r>
              <a:rPr lang="en-GB" sz="1800" dirty="0" smtClean="0">
                <a:solidFill>
                  <a:srgbClr val="000000"/>
                </a:solidFill>
                <a:latin typeface="Comic Sans MS" pitchFamily="66" charset="0"/>
              </a:rPr>
              <a:t>of types</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and sizes. </a:t>
            </a:r>
            <a:r>
              <a:rPr lang="en-GB" sz="1800" dirty="0" smtClean="0">
                <a:solidFill>
                  <a:srgbClr val="000000"/>
                </a:solidFill>
                <a:latin typeface="Comic Sans MS" pitchFamily="66" charset="0"/>
              </a:rPr>
              <a:t>Always use the </a:t>
            </a:r>
            <a:r>
              <a:rPr lang="en-GB" sz="1800" dirty="0" smtClean="0">
                <a:solidFill>
                  <a:srgbClr val="000000"/>
                </a:solidFill>
                <a:latin typeface="Comic Sans MS" pitchFamily="66" charset="0"/>
              </a:rPr>
              <a:t>correct size and type as:</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Using too big a driver will either </a:t>
            </a:r>
            <a:r>
              <a:rPr lang="en-GB" sz="1800" dirty="0" smtClean="0">
                <a:solidFill>
                  <a:srgbClr val="000000"/>
                </a:solidFill>
                <a:latin typeface="Comic Sans MS" pitchFamily="66" charset="0"/>
              </a:rPr>
              <a:t>damage the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t>
            </a:r>
            <a:r>
              <a:rPr lang="en-GB" sz="1800" dirty="0" smtClean="0">
                <a:solidFill>
                  <a:srgbClr val="000000"/>
                </a:solidFill>
                <a:latin typeface="Comic Sans MS" pitchFamily="66" charset="0"/>
              </a:rPr>
              <a:t>terminal or not get a good enough </a:t>
            </a:r>
            <a:r>
              <a:rPr lang="en-GB" sz="1800" dirty="0" smtClean="0">
                <a:solidFill>
                  <a:srgbClr val="000000"/>
                </a:solidFill>
                <a:latin typeface="Comic Sans MS" pitchFamily="66" charset="0"/>
              </a:rPr>
              <a:t>fit to tighten</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t>
            </a:r>
            <a:r>
              <a:rPr lang="en-GB" sz="1800" dirty="0" smtClean="0">
                <a:solidFill>
                  <a:srgbClr val="000000"/>
                </a:solidFill>
                <a:latin typeface="Comic Sans MS" pitchFamily="66" charset="0"/>
              </a:rPr>
              <a:t>the screw </a:t>
            </a:r>
            <a:r>
              <a:rPr lang="en-GB" sz="1800" dirty="0" smtClean="0">
                <a:solidFill>
                  <a:srgbClr val="000000"/>
                </a:solidFill>
                <a:latin typeface="Comic Sans MS" pitchFamily="66" charset="0"/>
              </a:rPr>
              <a:t>properly.</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Using too small a screwdriver will </a:t>
            </a:r>
            <a:r>
              <a:rPr lang="en-GB" sz="1800" dirty="0" smtClean="0">
                <a:solidFill>
                  <a:srgbClr val="000000"/>
                </a:solidFill>
                <a:latin typeface="Comic Sans MS" pitchFamily="66" charset="0"/>
              </a:rPr>
              <a:t>mean the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t>
            </a:r>
            <a:r>
              <a:rPr lang="en-GB" sz="1800" dirty="0" smtClean="0">
                <a:solidFill>
                  <a:srgbClr val="000000"/>
                </a:solidFill>
                <a:latin typeface="Comic Sans MS" pitchFamily="66" charset="0"/>
              </a:rPr>
              <a:t>screwdriver is unable to tighten the </a:t>
            </a:r>
            <a:r>
              <a:rPr lang="en-GB" sz="1800" dirty="0" smtClean="0">
                <a:solidFill>
                  <a:srgbClr val="000000"/>
                </a:solidFill>
                <a:latin typeface="Comic Sans MS" pitchFamily="66" charset="0"/>
              </a:rPr>
              <a:t>screw</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t>
            </a:r>
            <a:r>
              <a:rPr lang="en-GB" sz="1800" dirty="0" smtClean="0">
                <a:solidFill>
                  <a:srgbClr val="000000"/>
                </a:solidFill>
                <a:latin typeface="Comic Sans MS" pitchFamily="66" charset="0"/>
              </a:rPr>
              <a:t>properly and might lead to you snapping the head off the screwdriver.</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Using the wrong </a:t>
            </a:r>
            <a:r>
              <a:rPr lang="en-GB" sz="1800" dirty="0" smtClean="0">
                <a:solidFill>
                  <a:srgbClr val="000000"/>
                </a:solidFill>
                <a:latin typeface="Comic Sans MS" pitchFamily="66" charset="0"/>
              </a:rPr>
              <a:t>type, such as a </a:t>
            </a:r>
            <a:r>
              <a:rPr lang="en-GB" sz="1800" dirty="0" err="1" smtClean="0">
                <a:solidFill>
                  <a:srgbClr val="000000"/>
                </a:solidFill>
                <a:latin typeface="Comic Sans MS" pitchFamily="66" charset="0"/>
              </a:rPr>
              <a:t>Pozi</a:t>
            </a:r>
            <a:r>
              <a:rPr lang="en-GB" sz="1800" dirty="0" smtClean="0">
                <a:solidFill>
                  <a:srgbClr val="000000"/>
                </a:solidFill>
                <a:latin typeface="Comic Sans MS" pitchFamily="66" charset="0"/>
              </a:rPr>
              <a:t> on a Phillips screw is </a:t>
            </a:r>
            <a:r>
              <a:rPr lang="en-GB" sz="1800" dirty="0" smtClean="0">
                <a:solidFill>
                  <a:srgbClr val="000000"/>
                </a:solidFill>
                <a:latin typeface="Comic Sans MS" pitchFamily="66" charset="0"/>
              </a:rPr>
              <a:t>likely to </a:t>
            </a:r>
            <a:r>
              <a:rPr lang="en-GB" sz="1800" dirty="0" smtClean="0">
                <a:solidFill>
                  <a:srgbClr val="000000"/>
                </a:solidFill>
                <a:latin typeface="Comic Sans MS" pitchFamily="66" charset="0"/>
              </a:rPr>
              <a:t>lead to slippage and damage </a:t>
            </a:r>
            <a:r>
              <a:rPr lang="en-GB" sz="1800" dirty="0" smtClean="0">
                <a:solidFill>
                  <a:srgbClr val="000000"/>
                </a:solidFill>
                <a:latin typeface="Comic Sans MS" pitchFamily="66" charset="0"/>
              </a:rPr>
              <a:t>to both </a:t>
            </a:r>
            <a:r>
              <a:rPr lang="en-GB" sz="1800" dirty="0" smtClean="0">
                <a:solidFill>
                  <a:srgbClr val="000000"/>
                </a:solidFill>
                <a:latin typeface="Comic Sans MS" pitchFamily="66" charset="0"/>
              </a:rPr>
              <a:t>screw and </a:t>
            </a:r>
            <a:r>
              <a:rPr lang="en-GB" sz="1800" dirty="0" smtClean="0">
                <a:solidFill>
                  <a:srgbClr val="000000"/>
                </a:solidFill>
                <a:latin typeface="Comic Sans MS" pitchFamily="66" charset="0"/>
              </a:rPr>
              <a:t>driver.</a:t>
            </a: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1026" name="Picture 2" descr="C:\Users\bobey\Downloads\pliers.jpg"/>
          <p:cNvPicPr>
            <a:picLocks noChangeAspect="1" noChangeArrowheads="1"/>
          </p:cNvPicPr>
          <p:nvPr/>
        </p:nvPicPr>
        <p:blipFill>
          <a:blip r:embed="rId3" cstate="print"/>
          <a:stretch>
            <a:fillRect/>
          </a:stretch>
        </p:blipFill>
        <p:spPr bwMode="auto">
          <a:xfrm>
            <a:off x="6300192" y="1412776"/>
            <a:ext cx="2304256" cy="2304256"/>
          </a:xfrm>
          <a:prstGeom prst="rect">
            <a:avLst/>
          </a:prstGeom>
          <a:noFill/>
        </p:spPr>
      </p:pic>
      <p:pic>
        <p:nvPicPr>
          <p:cNvPr id="2052" name="Picture 4"/>
          <p:cNvPicPr>
            <a:picLocks noChangeAspect="1" noChangeArrowheads="1"/>
          </p:cNvPicPr>
          <p:nvPr/>
        </p:nvPicPr>
        <p:blipFill>
          <a:blip r:embed="rId4" cstate="print"/>
          <a:srcRect/>
          <a:stretch>
            <a:fillRect/>
          </a:stretch>
        </p:blipFill>
        <p:spPr bwMode="auto">
          <a:xfrm>
            <a:off x="2411760" y="4797152"/>
            <a:ext cx="3796131" cy="1130107"/>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Safe Use of Hand Tools - </a:t>
            </a:r>
            <a:r>
              <a:rPr lang="en-GB" sz="2800" dirty="0" smtClean="0">
                <a:solidFill>
                  <a:srgbClr val="333333"/>
                </a:solidFill>
                <a:latin typeface="Comic Sans MS" pitchFamily="66" charset="0"/>
              </a:rPr>
              <a:t>Screwdrivers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Some manufacturers specify a given tightness or</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torque that terminals should be tightened to. </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Specialised torque drivers are available that help</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meet these requirements. In tightening terminals</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to these settings the connection is just right </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(neither too loose leading to potential overheating</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or too tight which can result in conductor damage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and loose connection and overheating) which leads to a longer safer installation over its lifetime.</a:t>
            </a:r>
            <a:r>
              <a:rPr lang="en-GB" sz="1800" dirty="0" smtClean="0">
                <a:solidFill>
                  <a:srgbClr val="000000"/>
                </a:solidFill>
                <a:latin typeface="Comic Sans MS" pitchFamily="66" charset="0"/>
              </a:rPr>
              <a:t/>
            </a:r>
            <a:br>
              <a:rPr lang="en-GB" sz="1800" dirty="0" smtClean="0">
                <a:solidFill>
                  <a:srgbClr val="000000"/>
                </a:solidFill>
                <a:latin typeface="Comic Sans MS" pitchFamily="66" charset="0"/>
              </a:rPr>
            </a:b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Electrical </a:t>
            </a:r>
            <a:r>
              <a:rPr lang="en-GB" sz="1800" dirty="0" smtClean="0">
                <a:solidFill>
                  <a:srgbClr val="000000"/>
                </a:solidFill>
                <a:latin typeface="Comic Sans MS" pitchFamily="66" charset="0"/>
              </a:rPr>
              <a:t>tools tend to be </a:t>
            </a:r>
            <a:r>
              <a:rPr lang="en-GB" sz="1800" dirty="0" err="1" smtClean="0">
                <a:solidFill>
                  <a:srgbClr val="000000"/>
                </a:solidFill>
                <a:latin typeface="Comic Sans MS" pitchFamily="66" charset="0"/>
              </a:rPr>
              <a:t>insulated.This</a:t>
            </a:r>
            <a:r>
              <a:rPr lang="en-GB" sz="1800" dirty="0" smtClean="0">
                <a:solidFill>
                  <a:srgbClr val="000000"/>
                </a:solidFill>
                <a:latin typeface="Comic Sans MS" pitchFamily="66" charset="0"/>
              </a:rPr>
              <a:t> </a:t>
            </a:r>
            <a:r>
              <a:rPr lang="en-GB" sz="1800" b="1" u="sng" dirty="0" smtClean="0">
                <a:solidFill>
                  <a:srgbClr val="FF0000"/>
                </a:solidFill>
                <a:latin typeface="Comic Sans MS" pitchFamily="66" charset="0"/>
              </a:rPr>
              <a:t>does not </a:t>
            </a:r>
            <a:r>
              <a:rPr lang="en-GB" sz="1800" dirty="0" smtClean="0">
                <a:solidFill>
                  <a:srgbClr val="000000"/>
                </a:solidFill>
                <a:latin typeface="Comic Sans MS" pitchFamily="66" charset="0"/>
              </a:rPr>
              <a:t>mean you should work live</a:t>
            </a:r>
            <a:endParaRPr lang="en-GB" sz="18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1026" name="Picture 2" descr="C:\Users\bobey\Downloads\pliers.jpg"/>
          <p:cNvPicPr>
            <a:picLocks noChangeAspect="1" noChangeArrowheads="1"/>
          </p:cNvPicPr>
          <p:nvPr/>
        </p:nvPicPr>
        <p:blipFill>
          <a:blip r:embed="rId3" cstate="print"/>
          <a:stretch>
            <a:fillRect/>
          </a:stretch>
        </p:blipFill>
        <p:spPr bwMode="auto">
          <a:xfrm>
            <a:off x="6300192" y="1412776"/>
            <a:ext cx="2304256" cy="2304256"/>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Safe Use of Hand Tools - </a:t>
            </a:r>
            <a:r>
              <a:rPr lang="en-GB" sz="2800" dirty="0" err="1" smtClean="0">
                <a:solidFill>
                  <a:srgbClr val="333333"/>
                </a:solidFill>
                <a:latin typeface="Comic Sans MS" pitchFamily="66" charset="0"/>
              </a:rPr>
              <a:t>Wirestrippers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Wire Strippers are better for removing insulation from conductors than side cutters or pliers as they reduce the chance of damage to the inner conducting core of the cable as they only cut into the outer insulation</a:t>
            </a:r>
            <a:r>
              <a:rPr lang="en-GB" sz="2000" dirty="0" smtClean="0">
                <a:solidFill>
                  <a:srgbClr val="000000"/>
                </a:solidFill>
                <a:latin typeface="Comic Sans MS" pitchFamily="66" charset="0"/>
              </a:rPr>
              <a:t>.</a:t>
            </a: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They come in a variety of styles. Some automatically adjust to cable size whilst others need adjustment for different </a:t>
            </a:r>
            <a:r>
              <a:rPr lang="en-GB" sz="2000" dirty="0" smtClean="0">
                <a:solidFill>
                  <a:srgbClr val="000000"/>
                </a:solidFill>
                <a:latin typeface="Comic Sans MS" pitchFamily="66" charset="0"/>
              </a:rPr>
              <a:t>sizes.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Care should be taken when using these tools to make sure they do not damage the conductors.</a:t>
            </a: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3074" name="Picture 2" descr="C:\Users\bobey\Downloads\ws.jpg"/>
          <p:cNvPicPr>
            <a:picLocks noChangeAspect="1" noChangeArrowheads="1"/>
          </p:cNvPicPr>
          <p:nvPr/>
        </p:nvPicPr>
        <p:blipFill>
          <a:blip r:embed="rId3" cstate="print"/>
          <a:srcRect/>
          <a:stretch>
            <a:fillRect/>
          </a:stretch>
        </p:blipFill>
        <p:spPr bwMode="auto">
          <a:xfrm>
            <a:off x="1115616" y="4457056"/>
            <a:ext cx="1656184" cy="1656184"/>
          </a:xfrm>
          <a:prstGeom prst="rect">
            <a:avLst/>
          </a:prstGeom>
          <a:noFill/>
        </p:spPr>
      </p:pic>
      <p:pic>
        <p:nvPicPr>
          <p:cNvPr id="3075" name="Picture 3" descr="C:\Users\bobey\Downloads\ws2.jpg"/>
          <p:cNvPicPr>
            <a:picLocks noChangeAspect="1" noChangeArrowheads="1"/>
          </p:cNvPicPr>
          <p:nvPr/>
        </p:nvPicPr>
        <p:blipFill>
          <a:blip r:embed="rId4" cstate="print"/>
          <a:srcRect/>
          <a:stretch>
            <a:fillRect/>
          </a:stretch>
        </p:blipFill>
        <p:spPr bwMode="auto">
          <a:xfrm>
            <a:off x="3347864" y="4372372"/>
            <a:ext cx="2016224" cy="2016224"/>
          </a:xfrm>
          <a:prstGeom prst="rect">
            <a:avLst/>
          </a:prstGeom>
          <a:noFill/>
        </p:spPr>
      </p:pic>
      <p:pic>
        <p:nvPicPr>
          <p:cNvPr id="3076" name="Picture 4" descr="C:\Users\bobey\Downloads\ws23.jpg"/>
          <p:cNvPicPr>
            <a:picLocks noChangeAspect="1" noChangeArrowheads="1"/>
          </p:cNvPicPr>
          <p:nvPr/>
        </p:nvPicPr>
        <p:blipFill>
          <a:blip r:embed="rId5" cstate="print"/>
          <a:srcRect/>
          <a:stretch>
            <a:fillRect/>
          </a:stretch>
        </p:blipFill>
        <p:spPr bwMode="auto">
          <a:xfrm>
            <a:off x="6084168" y="4408884"/>
            <a:ext cx="1944216" cy="1944216"/>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Safe Use of Hand Tools - </a:t>
            </a:r>
            <a:r>
              <a:rPr lang="en-GB" sz="2800" dirty="0" err="1" smtClean="0">
                <a:solidFill>
                  <a:srgbClr val="333333"/>
                </a:solidFill>
                <a:latin typeface="Comic Sans MS" pitchFamily="66" charset="0"/>
              </a:rPr>
              <a:t>Multimeters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err="1" smtClean="0">
                <a:solidFill>
                  <a:srgbClr val="000000"/>
                </a:solidFill>
                <a:latin typeface="Comic Sans MS" pitchFamily="66" charset="0"/>
              </a:rPr>
              <a:t>Multimeters</a:t>
            </a:r>
            <a:r>
              <a:rPr lang="en-GB" sz="1800" dirty="0" smtClean="0">
                <a:solidFill>
                  <a:srgbClr val="000000"/>
                </a:solidFill>
                <a:latin typeface="Comic Sans MS" pitchFamily="66" charset="0"/>
              </a:rPr>
              <a:t> as the name suggests are capable of carrying out multiple different tests on electrical circuits such as voltage, current, resistance, diodes and capacitance etc.</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In order to use this device </a:t>
            </a:r>
            <a:r>
              <a:rPr lang="en-GB" sz="1800" dirty="0" smtClean="0">
                <a:solidFill>
                  <a:srgbClr val="FF0000"/>
                </a:solidFill>
                <a:latin typeface="Comic Sans MS" pitchFamily="66" charset="0"/>
              </a:rPr>
              <a:t>safely</a:t>
            </a:r>
            <a:r>
              <a:rPr lang="en-GB" sz="1800" dirty="0" smtClean="0">
                <a:solidFill>
                  <a:srgbClr val="000000"/>
                </a:solidFill>
                <a:latin typeface="Comic Sans MS" pitchFamily="66" charset="0"/>
              </a:rPr>
              <a:t> the user </a:t>
            </a:r>
            <a:r>
              <a:rPr lang="en-GB" sz="1800" dirty="0" smtClean="0">
                <a:solidFill>
                  <a:srgbClr val="FF0000"/>
                </a:solidFill>
                <a:latin typeface="Comic Sans MS" pitchFamily="66" charset="0"/>
              </a:rPr>
              <a:t>MUST</a:t>
            </a:r>
            <a:r>
              <a:rPr lang="en-GB" sz="1800" dirty="0" smtClean="0">
                <a:solidFill>
                  <a:srgbClr val="000000"/>
                </a:solidFill>
                <a:latin typeface="Comic Sans MS" pitchFamily="66" charset="0"/>
              </a:rPr>
              <a:t> be confident in what they are doing and know that the circuit they are working on is </a:t>
            </a:r>
            <a:r>
              <a:rPr lang="en-GB" sz="1800" dirty="0" smtClean="0">
                <a:solidFill>
                  <a:srgbClr val="FF0000"/>
                </a:solidFill>
                <a:latin typeface="Comic Sans MS" pitchFamily="66" charset="0"/>
              </a:rPr>
              <a:t>DEAD</a:t>
            </a:r>
            <a:r>
              <a:rPr lang="en-GB" sz="1800" dirty="0" smtClean="0">
                <a:solidFill>
                  <a:srgbClr val="000000"/>
                </a:solidFill>
                <a:latin typeface="Comic Sans MS" pitchFamily="66" charset="0"/>
              </a:rPr>
              <a:t>, having first checked it with a voltage indicator, proving unit and safely isolated that circuit.</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Having done so the user may use the meter to take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“dead tests” such as resistance or component tests.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There have been a number of instances of accidents</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where </a:t>
            </a:r>
            <a:r>
              <a:rPr lang="en-GB" sz="1800" dirty="0" err="1" smtClean="0">
                <a:solidFill>
                  <a:srgbClr val="000000"/>
                </a:solidFill>
                <a:latin typeface="Comic Sans MS" pitchFamily="66" charset="0"/>
              </a:rPr>
              <a:t>multimeters</a:t>
            </a:r>
            <a:r>
              <a:rPr lang="en-GB" sz="1800" dirty="0" smtClean="0">
                <a:solidFill>
                  <a:srgbClr val="000000"/>
                </a:solidFill>
                <a:latin typeface="Comic Sans MS" pitchFamily="66" charset="0"/>
              </a:rPr>
              <a:t> have been used incorrectly to</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test for dead or accidently connected to a live supply on the wrong test setting.</a:t>
            </a:r>
            <a:endParaRPr lang="en-GB" sz="18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3075" name="Picture 3" descr="C:\Users\bobey\Downloads\ws2.jpg"/>
          <p:cNvPicPr>
            <a:picLocks noChangeAspect="1" noChangeArrowheads="1"/>
          </p:cNvPicPr>
          <p:nvPr/>
        </p:nvPicPr>
        <p:blipFill>
          <a:blip r:embed="rId3" cstate="print"/>
          <a:stretch>
            <a:fillRect/>
          </a:stretch>
        </p:blipFill>
        <p:spPr bwMode="auto">
          <a:xfrm>
            <a:off x="6300192" y="3429000"/>
            <a:ext cx="2160240" cy="2160240"/>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Safe Use of Hand Tools </a:t>
            </a:r>
            <a:r>
              <a:rPr lang="en-GB" sz="2800" dirty="0" smtClean="0">
                <a:solidFill>
                  <a:srgbClr val="333333"/>
                </a:solidFill>
                <a:latin typeface="Comic Sans MS" pitchFamily="66" charset="0"/>
              </a:rPr>
              <a:t>– Tape measures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412776"/>
            <a:ext cx="7847013" cy="4683224"/>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Measuring </a:t>
            </a:r>
            <a:r>
              <a:rPr lang="en-GB" sz="1800" dirty="0" smtClean="0">
                <a:solidFill>
                  <a:srgbClr val="000000"/>
                </a:solidFill>
                <a:latin typeface="Comic Sans MS" pitchFamily="66" charset="0"/>
              </a:rPr>
              <a:t>tapes are used for </a:t>
            </a:r>
            <a:r>
              <a:rPr lang="en-GB" sz="1800" dirty="0" smtClean="0">
                <a:solidFill>
                  <a:srgbClr val="000000"/>
                </a:solidFill>
                <a:latin typeface="Comic Sans MS" pitchFamily="66" charset="0"/>
              </a:rPr>
              <a:t>measuring larger </a:t>
            </a:r>
            <a:r>
              <a:rPr lang="en-GB" sz="1800" dirty="0" smtClean="0">
                <a:solidFill>
                  <a:srgbClr val="000000"/>
                </a:solidFill>
                <a:latin typeface="Comic Sans MS" pitchFamily="66" charset="0"/>
              </a:rPr>
              <a:t>distances such as how much </a:t>
            </a:r>
            <a:r>
              <a:rPr lang="en-GB" sz="1800" dirty="0" smtClean="0">
                <a:solidFill>
                  <a:srgbClr val="000000"/>
                </a:solidFill>
                <a:latin typeface="Comic Sans MS" pitchFamily="66" charset="0"/>
              </a:rPr>
              <a:t>cable or </a:t>
            </a:r>
            <a:r>
              <a:rPr lang="en-GB" sz="1800" dirty="0" smtClean="0">
                <a:solidFill>
                  <a:srgbClr val="000000"/>
                </a:solidFill>
                <a:latin typeface="Comic Sans MS" pitchFamily="66" charset="0"/>
              </a:rPr>
              <a:t>conduit will be needed for a given task</a:t>
            </a:r>
            <a:r>
              <a:rPr lang="en-GB" sz="1800" dirty="0" smtClean="0">
                <a:solidFill>
                  <a:srgbClr val="000000"/>
                </a:solidFill>
                <a:latin typeface="Comic Sans MS" pitchFamily="66" charset="0"/>
              </a:rPr>
              <a:t>.</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There are a few lesser known ways of using a tape measure</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When taking internal </a:t>
            </a:r>
            <a:r>
              <a:rPr lang="en-GB" sz="1800" dirty="0" smtClean="0">
                <a:solidFill>
                  <a:srgbClr val="000000"/>
                </a:solidFill>
                <a:latin typeface="Comic Sans MS" pitchFamily="66" charset="0"/>
              </a:rPr>
              <a:t>measurements instead </a:t>
            </a:r>
            <a:r>
              <a:rPr lang="en-GB" sz="1800" dirty="0" smtClean="0">
                <a:solidFill>
                  <a:srgbClr val="000000"/>
                </a:solidFill>
                <a:latin typeface="Comic Sans MS" pitchFamily="66" charset="0"/>
              </a:rPr>
              <a:t>of</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a:t>
            </a:r>
            <a:r>
              <a:rPr lang="en-GB" sz="1800" dirty="0" smtClean="0">
                <a:solidFill>
                  <a:srgbClr val="000000"/>
                </a:solidFill>
                <a:latin typeface="Comic Sans MS" pitchFamily="66" charset="0"/>
              </a:rPr>
              <a:t>trying to read the measurement </a:t>
            </a:r>
            <a:r>
              <a:rPr lang="en-GB" sz="1800" dirty="0" smtClean="0">
                <a:solidFill>
                  <a:srgbClr val="000000"/>
                </a:solidFill>
                <a:latin typeface="Comic Sans MS" pitchFamily="66" charset="0"/>
              </a:rPr>
              <a:t>where the tape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bends place the tape into the corner and read</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the measurement and add on the tapes width</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(this should be written into the tapes base)</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Forgotten your pen when marking where to cut?</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Why not use the serrated edge to make a mark</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 where to cut.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Fed up of the tape zipping shut when near full extension? The end of the tape has a slot in the hook bit that is designed to slide over screw or nail heads. See if hooking it over a screw or nail helps.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Measure twice cut once.</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Finally don’t let the tapes blade zip back in one go.</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a:t>
            </a:r>
            <a:endParaRPr lang="en-GB" sz="18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3075" name="Picture 3" descr="C:\Users\bobey\Downloads\ws2.jpg"/>
          <p:cNvPicPr>
            <a:picLocks noChangeAspect="1" noChangeArrowheads="1"/>
          </p:cNvPicPr>
          <p:nvPr/>
        </p:nvPicPr>
        <p:blipFill>
          <a:blip r:embed="rId3" cstate="print"/>
          <a:stretch>
            <a:fillRect/>
          </a:stretch>
        </p:blipFill>
        <p:spPr bwMode="auto">
          <a:xfrm>
            <a:off x="6156176" y="2348880"/>
            <a:ext cx="2376264" cy="2376264"/>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333333"/>
                </a:solidFill>
                <a:latin typeface="Comic Sans MS" pitchFamily="66" charset="0"/>
              </a:rPr>
              <a:t>Safe Use of Hand Tools </a:t>
            </a:r>
            <a:r>
              <a:rPr lang="en-GB" sz="2800" dirty="0" smtClean="0">
                <a:solidFill>
                  <a:srgbClr val="333333"/>
                </a:solidFill>
                <a:latin typeface="Comic Sans MS" pitchFamily="66" charset="0"/>
              </a:rPr>
              <a:t>– Levels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Levels range from small ones that will fit inside a cupboard to longer ones with long straight edges to more modern laser levels.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Old fashioned bubble levels should be stored carefully to prevent damage or build up of dirt on their straight edges and damage to their bubbles. Damage could affect the accuracy.</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In order to check accuracy on finding a surface is level by checking the bubble is between the markers. Mark where you measured, rotate the level by 180 degrees and check again. Get the bubble in the same position? Good your level is working OK.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Laser Levels can self level and be </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accurate over quite long distances but</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care should be taken that the laser will</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not shine in anyone's eyes.</a:t>
            </a:r>
            <a:endParaRPr lang="en-GB" sz="18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3075" name="Picture 3" descr="C:\Users\bobey\Downloads\ws2.jpg"/>
          <p:cNvPicPr>
            <a:picLocks noChangeAspect="1" noChangeArrowheads="1"/>
          </p:cNvPicPr>
          <p:nvPr/>
        </p:nvPicPr>
        <p:blipFill>
          <a:blip r:embed="rId3" cstate="print"/>
          <a:stretch>
            <a:fillRect/>
          </a:stretch>
        </p:blipFill>
        <p:spPr bwMode="auto">
          <a:xfrm>
            <a:off x="5004048" y="4581128"/>
            <a:ext cx="1872208" cy="1872208"/>
          </a:xfrm>
          <a:prstGeom prst="rect">
            <a:avLst/>
          </a:prstGeom>
          <a:noFill/>
        </p:spPr>
      </p:pic>
      <p:pic>
        <p:nvPicPr>
          <p:cNvPr id="7" name="Picture 3" descr="C:\Users\bobey\Downloads\ws2.jpg"/>
          <p:cNvPicPr>
            <a:picLocks noChangeAspect="1" noChangeArrowheads="1"/>
          </p:cNvPicPr>
          <p:nvPr/>
        </p:nvPicPr>
        <p:blipFill>
          <a:blip r:embed="rId4" cstate="print"/>
          <a:stretch>
            <a:fillRect/>
          </a:stretch>
        </p:blipFill>
        <p:spPr bwMode="auto">
          <a:xfrm>
            <a:off x="6948264" y="4581128"/>
            <a:ext cx="1800200" cy="1800200"/>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449263" rtl="0" eaLnBrk="1" fontAlgn="base" latinLnBrk="0" hangingPunct="1">
          <a:lnSpc>
            <a:spcPct val="61000"/>
          </a:lnSpc>
          <a:spcBef>
            <a:spcPct val="0"/>
          </a:spcBef>
          <a:spcAft>
            <a:spcPct val="0"/>
          </a:spcAft>
          <a:buClr>
            <a:srgbClr val="FFFFFF"/>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449263" rtl="0" eaLnBrk="1" fontAlgn="base" latinLnBrk="0" hangingPunct="1">
          <a:lnSpc>
            <a:spcPct val="61000"/>
          </a:lnSpc>
          <a:spcBef>
            <a:spcPct val="0"/>
          </a:spcBef>
          <a:spcAft>
            <a:spcPct val="0"/>
          </a:spcAft>
          <a:buClr>
            <a:srgbClr val="FFFFFF"/>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9319</TotalTime>
  <Words>831</Words>
  <Application>Microsoft Office PowerPoint</Application>
  <PresentationFormat>On-screen Show (4:3)</PresentationFormat>
  <Paragraphs>109</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KTP Presentation</dc:title>
  <dc:creator>Robert Eyre</dc:creator>
  <cp:lastModifiedBy>Bob Eyre</cp:lastModifiedBy>
  <cp:revision>477</cp:revision>
  <dcterms:modified xsi:type="dcterms:W3CDTF">2020-05-15T16:33:06Z</dcterms:modified>
</cp:coreProperties>
</file>